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365" r:id="rId5"/>
    <p:sldId id="564" r:id="rId6"/>
    <p:sldId id="366" r:id="rId7"/>
    <p:sldId id="373" r:id="rId8"/>
    <p:sldId id="305" r:id="rId9"/>
    <p:sldId id="466" r:id="rId10"/>
    <p:sldId id="261" r:id="rId11"/>
    <p:sldId id="461" r:id="rId12"/>
    <p:sldId id="381" r:id="rId13"/>
    <p:sldId id="565" r:id="rId14"/>
    <p:sldId id="462" r:id="rId15"/>
    <p:sldId id="463" r:id="rId16"/>
    <p:sldId id="467" r:id="rId17"/>
    <p:sldId id="566" r:id="rId18"/>
    <p:sldId id="568" r:id="rId19"/>
    <p:sldId id="567" r:id="rId20"/>
    <p:sldId id="3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0837F4-35E4-4E7F-B885-3DAA9DD7EAA3}">
          <p14:sldIdLst>
            <p14:sldId id="365"/>
            <p14:sldId id="564"/>
            <p14:sldId id="366"/>
            <p14:sldId id="373"/>
            <p14:sldId id="305"/>
            <p14:sldId id="466"/>
            <p14:sldId id="261"/>
            <p14:sldId id="461"/>
            <p14:sldId id="381"/>
            <p14:sldId id="565"/>
            <p14:sldId id="462"/>
            <p14:sldId id="463"/>
            <p14:sldId id="467"/>
            <p14:sldId id="566"/>
            <p14:sldId id="568"/>
            <p14:sldId id="567"/>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Zetterberg" initials="TZ" lastIdx="1" clrIdx="0">
    <p:extLst>
      <p:ext uri="{19B8F6BF-5375-455C-9EA6-DF929625EA0E}">
        <p15:presenceInfo xmlns:p15="http://schemas.microsoft.com/office/powerpoint/2012/main" userId="S-1-5-21-1547161642-1214440339-682003330-18931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434" autoAdjust="0"/>
  </p:normalViewPr>
  <p:slideViewPr>
    <p:cSldViewPr snapToGrid="0" snapToObjects="1">
      <p:cViewPr varScale="1">
        <p:scale>
          <a:sx n="81" d="100"/>
          <a:sy n="81" d="100"/>
        </p:scale>
        <p:origin x="1608"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8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2E045-6B37-411D-80D0-CB42C662FC6E}" type="datetimeFigureOut">
              <a:rPr lang="nl-NL" smtClean="0"/>
              <a:t>22-8-2020</a:t>
            </a:fld>
            <a:endParaRPr lang="nl-N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AA6E0-1697-43DF-AB08-8B36205BEDAA}" type="slidenum">
              <a:rPr lang="nl-NL" smtClean="0"/>
              <a:t>‹#›</a:t>
            </a:fld>
            <a:endParaRPr lang="nl-NL"/>
          </a:p>
        </p:txBody>
      </p:sp>
    </p:spTree>
    <p:extLst>
      <p:ext uri="{BB962C8B-B14F-4D97-AF65-F5344CB8AC3E}">
        <p14:creationId xmlns:p14="http://schemas.microsoft.com/office/powerpoint/2010/main" val="423773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Gradient">
    <p:spTree>
      <p:nvGrpSpPr>
        <p:cNvPr id="1" name=""/>
        <p:cNvGrpSpPr/>
        <p:nvPr/>
      </p:nvGrpSpPr>
      <p:grpSpPr>
        <a:xfrm>
          <a:off x="0" y="0"/>
          <a:ext cx="0" cy="0"/>
          <a:chOff x="0" y="0"/>
          <a:chExt cx="0" cy="0"/>
        </a:xfrm>
      </p:grpSpPr>
      <p:pic>
        <p:nvPicPr>
          <p:cNvPr id="8" name="Picture 7" descr="AMPT PPT Gradation.jpg"/>
          <p:cNvPicPr>
            <a:picLocks noChangeAspect="1"/>
          </p:cNvPicPr>
          <p:nvPr userDrawn="1"/>
        </p:nvPicPr>
        <p:blipFill>
          <a:blip r:embed="rId2" cstate="email"/>
          <a:stretch>
            <a:fillRect/>
          </a:stretch>
        </p:blipFill>
        <p:spPr bwMode="hidden">
          <a:xfrm>
            <a:off x="0" y="0"/>
            <a:ext cx="9143999" cy="6857999"/>
          </a:xfrm>
          <a:prstGeom prst="rect">
            <a:avLst/>
          </a:prstGeom>
        </p:spPr>
      </p:pic>
      <p:pic>
        <p:nvPicPr>
          <p:cNvPr id="13" name="Picture 12" descr="APMT_Tag_Ver_ColorRev_PNG.png"/>
          <p:cNvPicPr>
            <a:picLocks noChangeAspect="1"/>
          </p:cNvPicPr>
          <p:nvPr userDrawn="1"/>
        </p:nvPicPr>
        <p:blipFill>
          <a:blip r:embed="rId3" cstate="email"/>
          <a:stretch>
            <a:fillRect/>
          </a:stretch>
        </p:blipFill>
        <p:spPr bwMode="black">
          <a:xfrm>
            <a:off x="6340475" y="6020582"/>
            <a:ext cx="2258681" cy="722778"/>
          </a:xfrm>
          <a:prstGeom prst="rect">
            <a:avLst/>
          </a:prstGeom>
        </p:spPr>
      </p:pic>
      <p:sp>
        <p:nvSpPr>
          <p:cNvPr id="14" name="Right Triangle 13"/>
          <p:cNvSpPr/>
          <p:nvPr userDrawn="1"/>
        </p:nvSpPr>
        <p:spPr bwMode="hidden">
          <a:xfrm rot="5400000">
            <a:off x="763524" y="-763524"/>
            <a:ext cx="1655064" cy="3182112"/>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bwMode="auto">
          <a:xfrm>
            <a:off x="682624" y="2801814"/>
            <a:ext cx="7772400" cy="1143000"/>
          </a:xfrm>
        </p:spPr>
        <p:txBody>
          <a:bodyPr lIns="0" tIns="0" rIns="0" bIns="0" anchor="b" anchorCtr="0">
            <a:noAutofit/>
          </a:bodyPr>
          <a:lstStyle>
            <a:lvl1pPr algn="l">
              <a:lnSpc>
                <a:spcPct val="95000"/>
              </a:lnSpc>
              <a:defRPr sz="2400">
                <a:solidFill>
                  <a:schemeClr val="accent3"/>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bwMode="auto">
          <a:xfrm>
            <a:off x="682624" y="4127694"/>
            <a:ext cx="7772400" cy="557745"/>
          </a:xfrm>
        </p:spPr>
        <p:txBody>
          <a:bodyPr lIns="0" tIns="0" rIns="0" bIns="0">
            <a:noAutofit/>
          </a:bodyPr>
          <a:lstStyle>
            <a:lvl1pPr marL="0" indent="0" algn="l">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212924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6_Title Slide 6">
    <p:spTree>
      <p:nvGrpSpPr>
        <p:cNvPr id="1" name=""/>
        <p:cNvGrpSpPr/>
        <p:nvPr/>
      </p:nvGrpSpPr>
      <p:grpSpPr>
        <a:xfrm>
          <a:off x="0" y="0"/>
          <a:ext cx="0" cy="0"/>
          <a:chOff x="0" y="0"/>
          <a:chExt cx="0" cy="0"/>
        </a:xfrm>
      </p:grpSpPr>
      <p:pic>
        <p:nvPicPr>
          <p:cNvPr id="14" name="Picture 13"/>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hidden">
          <a:xfrm>
            <a:off x="0" y="2"/>
            <a:ext cx="9143998" cy="6857999"/>
          </a:xfrm>
          <a:prstGeom prst="rect">
            <a:avLst/>
          </a:prstGeom>
        </p:spPr>
      </p:pic>
      <p:sp>
        <p:nvSpPr>
          <p:cNvPr id="7" name="Right Triangle 6"/>
          <p:cNvSpPr>
            <a:spLocks noChangeAspect="1"/>
          </p:cNvSpPr>
          <p:nvPr userDrawn="1"/>
        </p:nvSpPr>
        <p:spPr bwMode="hidden">
          <a:xfrm rot="5400000">
            <a:off x="390146" y="-390143"/>
            <a:ext cx="1765401" cy="2545690"/>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Verdana"/>
            </a:endParaRPr>
          </a:p>
        </p:txBody>
      </p:sp>
      <p:pic>
        <p:nvPicPr>
          <p:cNvPr id="9" name="Picture 8"/>
          <p:cNvPicPr preferRelativeResize="0">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6338585" y="5774072"/>
            <a:ext cx="2258681" cy="963703"/>
          </a:xfrm>
          <a:prstGeom prst="rect">
            <a:avLst/>
          </a:prstGeom>
        </p:spPr>
      </p:pic>
      <p:sp>
        <p:nvSpPr>
          <p:cNvPr id="2" name="Title 1"/>
          <p:cNvSpPr>
            <a:spLocks noGrp="1"/>
          </p:cNvSpPr>
          <p:nvPr>
            <p:ph type="ctrTitle"/>
          </p:nvPr>
        </p:nvSpPr>
        <p:spPr>
          <a:xfrm>
            <a:off x="685800" y="1010920"/>
            <a:ext cx="7772400" cy="1219200"/>
          </a:xfrm>
          <a:effectLst>
            <a:outerShdw blurRad="50800" dist="38100" dir="2700000" algn="tl" rotWithShape="0">
              <a:prstClr val="black">
                <a:alpha val="30000"/>
              </a:prstClr>
            </a:outerShdw>
          </a:effectLst>
        </p:spPr>
        <p:txBody>
          <a:bodyPr>
            <a:noAutofit/>
          </a:bodyPr>
          <a:lstStyle>
            <a:lvl1pPr>
              <a:lnSpc>
                <a:spcPct val="95000"/>
              </a:lnSpc>
              <a:defRPr sz="2000" b="1">
                <a:solidFill>
                  <a:schemeClr val="accent3"/>
                </a:solidFill>
              </a:defRPr>
            </a:lvl1pPr>
          </a:lstStyle>
          <a:p>
            <a:r>
              <a:rPr lang="en-US" dirty="0"/>
              <a:t>Click to edit Master title style</a:t>
            </a:r>
          </a:p>
        </p:txBody>
      </p:sp>
      <p:sp>
        <p:nvSpPr>
          <p:cNvPr id="3" name="Subtitle 2"/>
          <p:cNvSpPr>
            <a:spLocks noGrp="1"/>
          </p:cNvSpPr>
          <p:nvPr>
            <p:ph type="subTitle" idx="1"/>
          </p:nvPr>
        </p:nvSpPr>
        <p:spPr>
          <a:xfrm>
            <a:off x="685798" y="2413000"/>
            <a:ext cx="7772400" cy="609600"/>
          </a:xfrm>
          <a:effectLst>
            <a:outerShdw blurRad="50800" dist="38100" dir="2700000" algn="tl" rotWithShape="0">
              <a:prstClr val="black">
                <a:alpha val="30000"/>
              </a:prstClr>
            </a:outerShdw>
          </a:effectLst>
        </p:spPr>
        <p:txBody>
          <a:bodyPr>
            <a:noAutofit/>
          </a:bodyPr>
          <a:lstStyle>
            <a:lvl1pPr marL="0" indent="0" algn="l">
              <a:lnSpc>
                <a:spcPct val="100000"/>
              </a:lnSpc>
              <a:spcAft>
                <a:spcPts val="0"/>
              </a:spcAft>
              <a:buNone/>
              <a:defRPr b="1">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1396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7" name="Picture 6" descr="AMPT PPT Cover 03 25Apr2011.jpg"/>
          <p:cNvPicPr>
            <a:picLocks noChangeAspect="1"/>
          </p:cNvPicPr>
          <p:nvPr userDrawn="1"/>
        </p:nvPicPr>
        <p:blipFill>
          <a:blip r:embed="rId2" cstate="email"/>
          <a:stretch>
            <a:fillRect/>
          </a:stretch>
        </p:blipFill>
        <p:spPr bwMode="hidden">
          <a:xfrm>
            <a:off x="0" y="0"/>
            <a:ext cx="9144000" cy="6858000"/>
          </a:xfrm>
          <a:prstGeom prst="rect">
            <a:avLst/>
          </a:prstGeom>
        </p:spPr>
      </p:pic>
      <p:sp>
        <p:nvSpPr>
          <p:cNvPr id="14" name="Right Triangle 13"/>
          <p:cNvSpPr/>
          <p:nvPr userDrawn="1"/>
        </p:nvSpPr>
        <p:spPr bwMode="hidden">
          <a:xfrm rot="5400000">
            <a:off x="763524" y="-763524"/>
            <a:ext cx="1655064" cy="3182112"/>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bwMode="auto">
          <a:xfrm>
            <a:off x="682624" y="4389120"/>
            <a:ext cx="5257800" cy="1143000"/>
          </a:xfrm>
        </p:spPr>
        <p:txBody>
          <a:bodyPr lIns="0" tIns="0" rIns="0" bIns="0" anchor="b" anchorCtr="0">
            <a:noAutofit/>
          </a:bodyPr>
          <a:lstStyle>
            <a:lvl1pPr algn="l">
              <a:lnSpc>
                <a:spcPct val="95000"/>
              </a:lnSpc>
              <a:defRPr sz="240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bwMode="auto">
          <a:xfrm>
            <a:off x="682624" y="5715000"/>
            <a:ext cx="5257800" cy="557745"/>
          </a:xfrm>
        </p:spPr>
        <p:txBody>
          <a:bodyPr lIns="0" tIns="0" rIns="0" bIns="0">
            <a:noAutofit/>
          </a:bodyPr>
          <a:lstStyle>
            <a:lvl1pPr marL="0" indent="0" algn="l">
              <a:spcAft>
                <a:spcPts val="0"/>
              </a:spcAft>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 name="Picture 9" descr="APMT_Tag_Ver_ColorPos_PNG.png"/>
          <p:cNvPicPr>
            <a:picLocks noChangeAspect="1"/>
          </p:cNvPicPr>
          <p:nvPr userDrawn="1"/>
        </p:nvPicPr>
        <p:blipFill>
          <a:blip r:embed="rId3" cstate="email"/>
          <a:stretch>
            <a:fillRect/>
          </a:stretch>
        </p:blipFill>
        <p:spPr bwMode="black">
          <a:xfrm>
            <a:off x="6340475" y="6020582"/>
            <a:ext cx="2258568" cy="722742"/>
          </a:xfrm>
          <a:prstGeom prst="rect">
            <a:avLst/>
          </a:prstGeom>
        </p:spPr>
      </p:pic>
    </p:spTree>
    <p:extLst>
      <p:ext uri="{BB962C8B-B14F-4D97-AF65-F5344CB8AC3E}">
        <p14:creationId xmlns:p14="http://schemas.microsoft.com/office/powerpoint/2010/main" val="1229593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pic>
        <p:nvPicPr>
          <p:cNvPr id="7" name="Picture 6" descr="AMPT PPT Cover 04 25Apr2011.jpg"/>
          <p:cNvPicPr>
            <a:picLocks noChangeAspect="1"/>
          </p:cNvPicPr>
          <p:nvPr userDrawn="1"/>
        </p:nvPicPr>
        <p:blipFill>
          <a:blip r:embed="rId2" cstate="email"/>
          <a:stretch>
            <a:fillRect/>
          </a:stretch>
        </p:blipFill>
        <p:spPr bwMode="hidden">
          <a:xfrm>
            <a:off x="0" y="0"/>
            <a:ext cx="9144000" cy="6858000"/>
          </a:xfrm>
          <a:prstGeom prst="rect">
            <a:avLst/>
          </a:prstGeom>
        </p:spPr>
      </p:pic>
      <p:pic>
        <p:nvPicPr>
          <p:cNvPr id="13" name="Picture 12" descr="APMT_Tag_Ver_ColorRev_PNG.png"/>
          <p:cNvPicPr>
            <a:picLocks noChangeAspect="1"/>
          </p:cNvPicPr>
          <p:nvPr userDrawn="1"/>
        </p:nvPicPr>
        <p:blipFill>
          <a:blip r:embed="rId3" cstate="email"/>
          <a:stretch>
            <a:fillRect/>
          </a:stretch>
        </p:blipFill>
        <p:spPr bwMode="black">
          <a:xfrm>
            <a:off x="6340475" y="6020582"/>
            <a:ext cx="2258681" cy="722778"/>
          </a:xfrm>
          <a:prstGeom prst="rect">
            <a:avLst/>
          </a:prstGeom>
        </p:spPr>
      </p:pic>
      <p:sp>
        <p:nvSpPr>
          <p:cNvPr id="14" name="Right Triangle 13"/>
          <p:cNvSpPr/>
          <p:nvPr userDrawn="1"/>
        </p:nvSpPr>
        <p:spPr bwMode="hidden">
          <a:xfrm rot="5400000">
            <a:off x="763524" y="-763524"/>
            <a:ext cx="1655064" cy="3182112"/>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bwMode="auto">
          <a:xfrm>
            <a:off x="682624" y="4389120"/>
            <a:ext cx="7772400" cy="1143000"/>
          </a:xfrm>
        </p:spPr>
        <p:txBody>
          <a:bodyPr lIns="0" tIns="0" rIns="0" bIns="0" anchor="b" anchorCtr="0">
            <a:noAutofit/>
          </a:bodyPr>
          <a:lstStyle>
            <a:lvl1pPr algn="l">
              <a:lnSpc>
                <a:spcPct val="95000"/>
              </a:lnSpc>
              <a:defRPr sz="2400">
                <a:solidFill>
                  <a:srgbClr val="FFFFFF"/>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bwMode="auto">
          <a:xfrm>
            <a:off x="682624" y="5715000"/>
            <a:ext cx="7772400" cy="557745"/>
          </a:xfrm>
        </p:spPr>
        <p:txBody>
          <a:bodyPr vert="horz" lIns="0" tIns="0" rIns="0" bIns="0" rtlCol="0">
            <a:noAutofit/>
          </a:bodyPr>
          <a:lstStyle>
            <a:lvl1pPr marL="0" indent="0" algn="l" defTabSz="457200" rtl="0" eaLnBrk="1" latinLnBrk="0" hangingPunct="1">
              <a:lnSpc>
                <a:spcPct val="110000"/>
              </a:lnSpc>
              <a:spcBef>
                <a:spcPts val="0"/>
              </a:spcBef>
              <a:spcAft>
                <a:spcPts val="0"/>
              </a:spcAft>
              <a:buClr>
                <a:schemeClr val="accent3"/>
              </a:buClr>
              <a:buFont typeface="Arial"/>
              <a:buNone/>
              <a:defRPr lang="en-US" sz="1800" b="0" i="0" kern="1200" dirty="0">
                <a:solidFill>
                  <a:schemeClr val="bg1"/>
                </a:solidFill>
                <a:latin typeface="+mj-lt"/>
                <a:ea typeface="+mn-e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5350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5">
    <p:spTree>
      <p:nvGrpSpPr>
        <p:cNvPr id="1" name=""/>
        <p:cNvGrpSpPr/>
        <p:nvPr/>
      </p:nvGrpSpPr>
      <p:grpSpPr>
        <a:xfrm>
          <a:off x="0" y="0"/>
          <a:ext cx="0" cy="0"/>
          <a:chOff x="0" y="0"/>
          <a:chExt cx="0" cy="0"/>
        </a:xfrm>
      </p:grpSpPr>
      <p:pic>
        <p:nvPicPr>
          <p:cNvPr id="8" name="Picture 7" descr="AMPT PPT Cover 05 25Apr2011.jpg"/>
          <p:cNvPicPr>
            <a:picLocks noChangeAspect="1"/>
          </p:cNvPicPr>
          <p:nvPr userDrawn="1"/>
        </p:nvPicPr>
        <p:blipFill>
          <a:blip r:embed="rId2" cstate="email"/>
          <a:stretch>
            <a:fillRect/>
          </a:stretch>
        </p:blipFill>
        <p:spPr bwMode="hidden">
          <a:xfrm>
            <a:off x="0" y="0"/>
            <a:ext cx="9144000" cy="6858000"/>
          </a:xfrm>
          <a:prstGeom prst="rect">
            <a:avLst/>
          </a:prstGeom>
        </p:spPr>
      </p:pic>
      <p:pic>
        <p:nvPicPr>
          <p:cNvPr id="13" name="Picture 12" descr="APMT_Tag_Ver_ColorRev_PNG.png"/>
          <p:cNvPicPr>
            <a:picLocks noChangeAspect="1"/>
          </p:cNvPicPr>
          <p:nvPr userDrawn="1"/>
        </p:nvPicPr>
        <p:blipFill>
          <a:blip r:embed="rId3" cstate="email"/>
          <a:stretch>
            <a:fillRect/>
          </a:stretch>
        </p:blipFill>
        <p:spPr bwMode="black">
          <a:xfrm>
            <a:off x="6340475" y="6020582"/>
            <a:ext cx="2258681" cy="722778"/>
          </a:xfrm>
          <a:prstGeom prst="rect">
            <a:avLst/>
          </a:prstGeom>
        </p:spPr>
      </p:pic>
      <p:sp>
        <p:nvSpPr>
          <p:cNvPr id="14" name="Right Triangle 13"/>
          <p:cNvSpPr/>
          <p:nvPr userDrawn="1"/>
        </p:nvSpPr>
        <p:spPr bwMode="hidden">
          <a:xfrm rot="5400000">
            <a:off x="763524" y="-763524"/>
            <a:ext cx="1655064" cy="3182112"/>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bwMode="auto">
          <a:xfrm>
            <a:off x="682624" y="4389120"/>
            <a:ext cx="7772400" cy="1143000"/>
          </a:xfrm>
        </p:spPr>
        <p:txBody>
          <a:bodyPr lIns="0" tIns="0" rIns="0" bIns="0" anchor="b" anchorCtr="0">
            <a:noAutofit/>
          </a:bodyPr>
          <a:lstStyle>
            <a:lvl1pPr algn="l">
              <a:lnSpc>
                <a:spcPct val="95000"/>
              </a:lnSpc>
              <a:defRPr sz="2400">
                <a:solidFill>
                  <a:srgbClr val="FFFFFF"/>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bwMode="auto">
          <a:xfrm>
            <a:off x="682624" y="5715000"/>
            <a:ext cx="7772400" cy="557745"/>
          </a:xfrm>
        </p:spPr>
        <p:txBody>
          <a:bodyPr vert="horz" lIns="0" tIns="0" rIns="0" bIns="0" rtlCol="0">
            <a:noAutofit/>
          </a:bodyPr>
          <a:lstStyle>
            <a:lvl1pPr marL="0" indent="0" algn="l" defTabSz="457200" rtl="0" eaLnBrk="1" latinLnBrk="0" hangingPunct="1">
              <a:lnSpc>
                <a:spcPct val="110000"/>
              </a:lnSpc>
              <a:spcBef>
                <a:spcPts val="0"/>
              </a:spcBef>
              <a:spcAft>
                <a:spcPts val="0"/>
              </a:spcAft>
              <a:buClr>
                <a:schemeClr val="accent3"/>
              </a:buClr>
              <a:buFont typeface="Arial"/>
              <a:buNone/>
              <a:defRPr lang="en-US" sz="1800" b="0" i="0" kern="1200" dirty="0">
                <a:solidFill>
                  <a:schemeClr val="bg1"/>
                </a:solidFill>
                <a:latin typeface="+mj-lt"/>
                <a:ea typeface="+mn-e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0135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2" name="Text Placeholder 11"/>
          <p:cNvSpPr>
            <a:spLocks noGrp="1"/>
          </p:cNvSpPr>
          <p:nvPr>
            <p:ph type="body" sz="quarter" idx="10"/>
            <p:custDataLst>
              <p:tags r:id="rId1"/>
            </p:custDataLst>
          </p:nvPr>
        </p:nvSpPr>
        <p:spPr>
          <a:xfrm>
            <a:off x="685800" y="1371600"/>
            <a:ext cx="7772400" cy="4800600"/>
          </a:xfrm>
        </p:spPr>
        <p:txBody>
          <a:bodyPr/>
          <a:lstStyle>
            <a:lvl1pPr>
              <a:defRPr>
                <a:latin typeface="+mn-lt"/>
              </a:defRPr>
            </a:lvl1pPr>
            <a:lvl2pPr marL="444500" indent="-225425" defTabSz="355600">
              <a:defRPr>
                <a:latin typeface="+mn-lt"/>
              </a:defRPr>
            </a:lvl2pPr>
            <a:lvl3pPr marL="722313" indent="-225425">
              <a:defRPr>
                <a:latin typeface="+mn-lt"/>
              </a:defRPr>
            </a:lvl3pPr>
            <a:lvl4pPr marL="981075" indent="-225425">
              <a:defRPr>
                <a:latin typeface="+mn-lt"/>
              </a:defRPr>
            </a:lvl4pPr>
            <a:lvl5pPr marL="1254125" indent="-225425">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custDataLst>
              <p:tags r:id="rId2"/>
            </p:custDataLst>
          </p:nvPr>
        </p:nvSpPr>
        <p:spPr>
          <a:xfrm>
            <a:off x="685800" y="228600"/>
            <a:ext cx="7772400" cy="914400"/>
          </a:xfrm>
        </p:spPr>
        <p:txBody>
          <a:bodyPr lIns="0" tIns="0" rIns="0" bIns="0" anchor="b" anchorCtr="0">
            <a:normAutofit/>
          </a:bodyPr>
          <a:lstStyle>
            <a:lvl1pPr algn="l">
              <a:lnSpc>
                <a:spcPct val="90000"/>
              </a:lnSpc>
              <a:defRPr sz="2400">
                <a:solidFill>
                  <a:schemeClr val="accent3"/>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18637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112835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8" name="Picture 7" descr="AMPT PPT Gradation.jpg"/>
          <p:cNvPicPr>
            <a:picLocks noChangeAspect="1"/>
          </p:cNvPicPr>
          <p:nvPr userDrawn="1"/>
        </p:nvPicPr>
        <p:blipFill>
          <a:blip r:embed="rId2" cstate="email"/>
          <a:stretch>
            <a:fillRect/>
          </a:stretch>
        </p:blipFill>
        <p:spPr bwMode="hidden">
          <a:xfrm>
            <a:off x="0" y="0"/>
            <a:ext cx="9143999" cy="6857999"/>
          </a:xfrm>
          <a:prstGeom prst="rect">
            <a:avLst/>
          </a:prstGeom>
        </p:spPr>
      </p:pic>
      <p:sp>
        <p:nvSpPr>
          <p:cNvPr id="5" name="Right Triangle 4"/>
          <p:cNvSpPr/>
          <p:nvPr userDrawn="1"/>
        </p:nvSpPr>
        <p:spPr bwMode="hidden">
          <a:xfrm rot="5400000">
            <a:off x="763524" y="-763524"/>
            <a:ext cx="1655064" cy="3182112"/>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APMT_Tag_Ver_ColorRev_PNG.png"/>
          <p:cNvPicPr>
            <a:picLocks noChangeAspect="1"/>
          </p:cNvPicPr>
          <p:nvPr userDrawn="1"/>
        </p:nvPicPr>
        <p:blipFill>
          <a:blip r:embed="rId3" cstate="email"/>
          <a:stretch>
            <a:fillRect/>
          </a:stretch>
        </p:blipFill>
        <p:spPr bwMode="black">
          <a:xfrm>
            <a:off x="1600051" y="2495310"/>
            <a:ext cx="5943897" cy="1902047"/>
          </a:xfrm>
          <a:prstGeom prst="rect">
            <a:avLst/>
          </a:prstGeom>
        </p:spPr>
      </p:pic>
    </p:spTree>
    <p:extLst>
      <p:ext uri="{BB962C8B-B14F-4D97-AF65-F5344CB8AC3E}">
        <p14:creationId xmlns:p14="http://schemas.microsoft.com/office/powerpoint/2010/main" val="333127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478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28600"/>
            <a:ext cx="7772400" cy="914400"/>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371600"/>
            <a:ext cx="7772400" cy="4800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5" name="Picture 24" descr="APMT_Logo_Black_PNG.png"/>
          <p:cNvPicPr>
            <a:picLocks noChangeAspect="1"/>
          </p:cNvPicPr>
          <p:nvPr/>
        </p:nvPicPr>
        <p:blipFill>
          <a:blip r:embed="rId12" cstate="email"/>
          <a:stretch>
            <a:fillRect/>
          </a:stretch>
        </p:blipFill>
        <p:spPr>
          <a:xfrm>
            <a:off x="6340475" y="6331585"/>
            <a:ext cx="2258681" cy="411775"/>
          </a:xfrm>
          <a:prstGeom prst="rect">
            <a:avLst/>
          </a:prstGeom>
        </p:spPr>
      </p:pic>
      <p:sp>
        <p:nvSpPr>
          <p:cNvPr id="9" name="Right Triangle 8"/>
          <p:cNvSpPr/>
          <p:nvPr/>
        </p:nvSpPr>
        <p:spPr bwMode="hidden">
          <a:xfrm rot="5400000">
            <a:off x="356616" y="-356615"/>
            <a:ext cx="704088" cy="1417320"/>
          </a:xfrm>
          <a:prstGeom prst="rtTriangle">
            <a:avLst/>
          </a:prstGeom>
          <a:solidFill>
            <a:srgbClr val="FF63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TextBox 10"/>
          <p:cNvSpPr txBox="1"/>
          <p:nvPr/>
        </p:nvSpPr>
        <p:spPr>
          <a:xfrm>
            <a:off x="685800" y="6398419"/>
            <a:ext cx="385042" cy="230832"/>
          </a:xfrm>
          <a:prstGeom prst="rect">
            <a:avLst/>
          </a:prstGeom>
        </p:spPr>
        <p:txBody>
          <a:bodyPr vert="horz" lIns="0" tIns="0" rIns="0" bIns="0" rtlCol="0" anchor="b" anchorCtr="0"/>
          <a:lstStyle/>
          <a:p>
            <a:fld id="{A2BC7D35-6FF8-5243-BAAF-492027864CAD}" type="slidenum">
              <a:rPr lang="en-US" sz="900" smtClean="0">
                <a:solidFill>
                  <a:prstClr val="black"/>
                </a:solidFill>
              </a:rPr>
              <a:pPr/>
              <a:t>‹#›</a:t>
            </a:fld>
            <a:endParaRPr lang="en-US" sz="900" dirty="0">
              <a:solidFill>
                <a:prstClr val="black"/>
              </a:solidFill>
            </a:endParaRPr>
          </a:p>
        </p:txBody>
      </p:sp>
      <p:sp>
        <p:nvSpPr>
          <p:cNvPr id="5" name="MSIPCMContentMarking" descr="{&quot;HashCode&quot;:87132588,&quot;Placement&quot;:&quot;Footer&quot;,&quot;Top&quot;:519.343,&quot;Left&quot;:0.0,&quot;SlideWidth&quot;:720,&quot;SlideHeight&quot;:540}">
            <a:extLst>
              <a:ext uri="{FF2B5EF4-FFF2-40B4-BE49-F238E27FC236}">
                <a16:creationId xmlns:a16="http://schemas.microsoft.com/office/drawing/2014/main" id="{90190661-A57C-49B1-9C80-99A5588040F7}"/>
              </a:ext>
            </a:extLst>
          </p:cNvPr>
          <p:cNvSpPr txBox="1"/>
          <p:nvPr userDrawn="1"/>
        </p:nvSpPr>
        <p:spPr>
          <a:xfrm>
            <a:off x="0" y="6595656"/>
            <a:ext cx="1437012"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Classification: Internal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868290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p:txStyles>
    <p:title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p:titleStyle>
    <p:bodyStyle>
      <a:lvl1pPr marL="0" indent="0" algn="l" defTabSz="457200" rtl="0" eaLnBrk="1" latinLnBrk="0" hangingPunct="1">
        <a:lnSpc>
          <a:spcPct val="110000"/>
        </a:lnSpc>
        <a:spcBef>
          <a:spcPts val="0"/>
        </a:spcBef>
        <a:spcAft>
          <a:spcPts val="600"/>
        </a:spcAft>
        <a:buClr>
          <a:schemeClr val="accent3"/>
        </a:buClr>
        <a:buFont typeface="Arial"/>
        <a:buNone/>
        <a:defRPr lang="en-US" sz="1600" b="0" i="0" kern="1200" dirty="0" smtClean="0">
          <a:solidFill>
            <a:schemeClr val="tx1"/>
          </a:solidFill>
          <a:latin typeface="+mn-lt"/>
          <a:ea typeface="+mn-ea"/>
          <a:cs typeface="Verdana"/>
        </a:defRPr>
      </a:lvl1pPr>
      <a:lvl2pPr marL="349250" indent="-225425" algn="l" defTabSz="457200" rtl="0" eaLnBrk="1" latinLnBrk="0" hangingPunct="1">
        <a:lnSpc>
          <a:spcPct val="110000"/>
        </a:lnSpc>
        <a:spcBef>
          <a:spcPts val="0"/>
        </a:spcBef>
        <a:spcAft>
          <a:spcPts val="600"/>
        </a:spcAft>
        <a:buClr>
          <a:schemeClr val="accent3"/>
        </a:buClr>
        <a:buFont typeface="Arial"/>
        <a:buChar char="•"/>
        <a:defRPr lang="en-US" sz="1600" b="0" i="0" kern="1200" dirty="0" smtClean="0">
          <a:solidFill>
            <a:schemeClr val="tx1"/>
          </a:solidFill>
          <a:latin typeface="+mn-lt"/>
          <a:ea typeface="+mn-ea"/>
          <a:cs typeface="Verdana"/>
        </a:defRPr>
      </a:lvl2pPr>
      <a:lvl3pPr marL="623888" indent="-234950" algn="l" defTabSz="457200" rtl="0" eaLnBrk="1" latinLnBrk="0" hangingPunct="1">
        <a:lnSpc>
          <a:spcPct val="110000"/>
        </a:lnSpc>
        <a:spcBef>
          <a:spcPts val="0"/>
        </a:spcBef>
        <a:spcAft>
          <a:spcPts val="600"/>
        </a:spcAft>
        <a:buClr>
          <a:schemeClr val="tx1"/>
        </a:buClr>
        <a:buFont typeface="Symbol" pitchFamily="18" charset="2"/>
        <a:buChar char="-"/>
        <a:defRPr lang="en-US" sz="1600" b="0" i="0" kern="1200" dirty="0" smtClean="0">
          <a:solidFill>
            <a:schemeClr val="tx1"/>
          </a:solidFill>
          <a:latin typeface="+mn-lt"/>
          <a:ea typeface="+mn-ea"/>
          <a:cs typeface="Verdana"/>
        </a:defRPr>
      </a:lvl3pPr>
      <a:lvl4pPr marL="904875" indent="-227013" algn="l" defTabSz="457200" rtl="0" eaLnBrk="1" latinLnBrk="0" hangingPunct="1">
        <a:lnSpc>
          <a:spcPct val="110000"/>
        </a:lnSpc>
        <a:spcBef>
          <a:spcPts val="0"/>
        </a:spcBef>
        <a:spcAft>
          <a:spcPts val="600"/>
        </a:spcAft>
        <a:buClr>
          <a:schemeClr val="tx1"/>
        </a:buClr>
        <a:buFont typeface="Symbol" pitchFamily="18" charset="2"/>
        <a:buChar char="-"/>
        <a:defRPr lang="en-US" sz="1600" b="0" i="0" kern="1200" dirty="0" smtClean="0">
          <a:solidFill>
            <a:schemeClr val="tx1"/>
          </a:solidFill>
          <a:latin typeface="+mn-lt"/>
          <a:ea typeface="+mn-ea"/>
          <a:cs typeface="Verdana"/>
        </a:defRPr>
      </a:lvl4pPr>
      <a:lvl5pPr marL="1158875" indent="-225425" algn="l" defTabSz="620713" rtl="0" eaLnBrk="1" latinLnBrk="0" hangingPunct="1">
        <a:lnSpc>
          <a:spcPct val="110000"/>
        </a:lnSpc>
        <a:spcBef>
          <a:spcPts val="0"/>
        </a:spcBef>
        <a:spcAft>
          <a:spcPts val="600"/>
        </a:spcAft>
        <a:buClr>
          <a:schemeClr val="tx1"/>
        </a:buClr>
        <a:buFont typeface="Symbol" pitchFamily="18" charset="2"/>
        <a:buChar char="-"/>
        <a:defRPr lang="en-US" sz="1600" b="0" i="0" kern="1200" dirty="0">
          <a:solidFill>
            <a:schemeClr val="tx1"/>
          </a:solidFill>
          <a:latin typeface="+mn-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slideLayout" Target="../slideLayouts/slideLayout5.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oleObject" Target="../embeddings/oleObject1.bin"/><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4B77D9-CCCC-4B74-8A02-52C67B109FF4}"/>
              </a:ext>
            </a:extLst>
          </p:cNvPr>
          <p:cNvSpPr>
            <a:spLocks noGrp="1"/>
          </p:cNvSpPr>
          <p:nvPr>
            <p:ph type="ctrTitle"/>
          </p:nvPr>
        </p:nvSpPr>
        <p:spPr>
          <a:xfrm>
            <a:off x="586946" y="1467159"/>
            <a:ext cx="7772400" cy="914400"/>
          </a:xfrm>
        </p:spPr>
        <p:txBody>
          <a:bodyPr anchor="ctr"/>
          <a:lstStyle/>
          <a:p>
            <a:pPr algn="ctr">
              <a:lnSpc>
                <a:spcPct val="150000"/>
              </a:lnSpc>
            </a:pPr>
            <a:r>
              <a:rPr lang="en-US" dirty="0"/>
              <a:t>Optimizing through Data</a:t>
            </a:r>
          </a:p>
        </p:txBody>
      </p:sp>
      <p:sp>
        <p:nvSpPr>
          <p:cNvPr id="6" name="Subtitle 5">
            <a:extLst>
              <a:ext uri="{FF2B5EF4-FFF2-40B4-BE49-F238E27FC236}">
                <a16:creationId xmlns:a16="http://schemas.microsoft.com/office/drawing/2014/main" id="{CFC812FA-9146-46D6-8C13-9245A5C68D41}"/>
              </a:ext>
            </a:extLst>
          </p:cNvPr>
          <p:cNvSpPr>
            <a:spLocks noGrp="1"/>
          </p:cNvSpPr>
          <p:nvPr>
            <p:ph type="subTitle" idx="1"/>
          </p:nvPr>
        </p:nvSpPr>
        <p:spPr>
          <a:xfrm>
            <a:off x="4687330" y="3993291"/>
            <a:ext cx="4108620" cy="1197061"/>
          </a:xfrm>
        </p:spPr>
        <p:txBody>
          <a:bodyPr/>
          <a:lstStyle/>
          <a:p>
            <a:pPr algn="r">
              <a:lnSpc>
                <a:spcPct val="150000"/>
              </a:lnSpc>
            </a:pPr>
            <a:endParaRPr lang="en-US" dirty="0"/>
          </a:p>
          <a:p>
            <a:pPr algn="r">
              <a:lnSpc>
                <a:spcPct val="150000"/>
              </a:lnSpc>
            </a:pPr>
            <a:endParaRPr lang="en-US" dirty="0"/>
          </a:p>
        </p:txBody>
      </p:sp>
      <p:sp>
        <p:nvSpPr>
          <p:cNvPr id="4" name="Slide Number Placeholder 3">
            <a:extLst>
              <a:ext uri="{FF2B5EF4-FFF2-40B4-BE49-F238E27FC236}">
                <a16:creationId xmlns:a16="http://schemas.microsoft.com/office/drawing/2014/main" id="{2F4EB9E0-C3D5-47D6-B509-65604A9D0F98}"/>
              </a:ext>
            </a:extLst>
          </p:cNvPr>
          <p:cNvSpPr>
            <a:spLocks noGrp="1"/>
          </p:cNvSpPr>
          <p:nvPr>
            <p:ph type="sldNum" sz="quarter" idx="4294967295"/>
          </p:nvPr>
        </p:nvSpPr>
        <p:spPr>
          <a:xfrm>
            <a:off x="914400" y="6339840"/>
            <a:ext cx="609600" cy="243840"/>
          </a:xfrm>
          <a:prstGeom prst="rect">
            <a:avLst/>
          </a:prstGeom>
        </p:spPr>
        <p:txBody>
          <a:bodyPr vert="horz" lIns="0" tIns="0" rIns="0" bIns="0" rtlCol="0" anchor="b" anchorCtr="0"/>
          <a:lstStyle>
            <a:defPPr>
              <a:defRPr lang="en-US"/>
            </a:defPPr>
            <a:lvl1pPr marL="0" algn="l" defTabSz="914400" rtl="0" eaLnBrk="1" latinLnBrk="0" hangingPunct="1">
              <a:defRPr sz="10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fld id="{621DBACE-67ED-4560-AD60-F250A1835D15}" type="slidenum">
              <a:rPr lang="en-US" smtClean="0"/>
              <a:pPr defTabSz="914378"/>
              <a:t>1</a:t>
            </a:fld>
            <a:endParaRPr lang="en-US">
              <a:solidFill>
                <a:srgbClr val="000000"/>
              </a:solidFill>
              <a:latin typeface="Verdana"/>
            </a:endParaRPr>
          </a:p>
        </p:txBody>
      </p:sp>
    </p:spTree>
    <p:extLst>
      <p:ext uri="{BB962C8B-B14F-4D97-AF65-F5344CB8AC3E}">
        <p14:creationId xmlns:p14="http://schemas.microsoft.com/office/powerpoint/2010/main" val="4116198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624" y="890650"/>
            <a:ext cx="7998238" cy="4239490"/>
          </a:xfrm>
        </p:spPr>
        <p:txBody>
          <a:bodyPr/>
          <a:lstStyle/>
          <a:p>
            <a:pPr algn="ctr"/>
            <a:r>
              <a:rPr lang="en-US" sz="3600" b="1" dirty="0"/>
              <a:t>The largest port complex still </a:t>
            </a:r>
            <a:r>
              <a:rPr lang="en-US" sz="3600" b="1" dirty="0" err="1"/>
              <a:t>relys</a:t>
            </a:r>
            <a:r>
              <a:rPr lang="en-US" sz="3600" b="1" dirty="0"/>
              <a:t> on paper products to share information.  With this initiative of this project we have begun to put the power of information into the hands of the operators.</a:t>
            </a:r>
            <a:endParaRPr lang="ar-AE" sz="3600" b="1" dirty="0"/>
          </a:p>
        </p:txBody>
      </p:sp>
      <p:pic>
        <p:nvPicPr>
          <p:cNvPr id="3" name="Picture 2">
            <a:extLst>
              <a:ext uri="{FF2B5EF4-FFF2-40B4-BE49-F238E27FC236}">
                <a16:creationId xmlns:a16="http://schemas.microsoft.com/office/drawing/2014/main" id="{9269C868-6F3E-4C87-9BB3-CB6ED2F5A026}"/>
              </a:ext>
            </a:extLst>
          </p:cNvPr>
          <p:cNvPicPr>
            <a:picLocks noChangeAspect="1"/>
          </p:cNvPicPr>
          <p:nvPr/>
        </p:nvPicPr>
        <p:blipFill>
          <a:blip r:embed="rId2"/>
          <a:stretch>
            <a:fillRect/>
          </a:stretch>
        </p:blipFill>
        <p:spPr>
          <a:xfrm>
            <a:off x="6336722" y="5755388"/>
            <a:ext cx="2344139" cy="904875"/>
          </a:xfrm>
          <a:prstGeom prst="rect">
            <a:avLst/>
          </a:prstGeom>
        </p:spPr>
      </p:pic>
    </p:spTree>
    <p:extLst>
      <p:ext uri="{BB962C8B-B14F-4D97-AF65-F5344CB8AC3E}">
        <p14:creationId xmlns:p14="http://schemas.microsoft.com/office/powerpoint/2010/main" val="30355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A0B9A6-12A8-41C9-8E29-1872FCAE5FFB}"/>
              </a:ext>
            </a:extLst>
          </p:cNvPr>
          <p:cNvSpPr txBox="1">
            <a:spLocks/>
          </p:cNvSpPr>
          <p:nvPr/>
        </p:nvSpPr>
        <p:spPr>
          <a:xfrm>
            <a:off x="1062842" y="457200"/>
            <a:ext cx="7772400" cy="914400"/>
          </a:xfrm>
          <a:prstGeom prst="rect">
            <a:avLst/>
          </a:prstGeom>
        </p:spPr>
        <p:txBody>
          <a:bodyPr>
            <a:normAutofit/>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r>
              <a:rPr lang="en-US" sz="3200" dirty="0"/>
              <a:t>Project Management Incorporation</a:t>
            </a:r>
          </a:p>
        </p:txBody>
      </p:sp>
      <p:pic>
        <p:nvPicPr>
          <p:cNvPr id="5" name="Picture 4">
            <a:extLst>
              <a:ext uri="{FF2B5EF4-FFF2-40B4-BE49-F238E27FC236}">
                <a16:creationId xmlns:a16="http://schemas.microsoft.com/office/drawing/2014/main" id="{0E773894-FC7B-40DA-85B5-93AD8BAFE9A1}"/>
              </a:ext>
            </a:extLst>
          </p:cNvPr>
          <p:cNvPicPr>
            <a:picLocks noChangeAspect="1"/>
          </p:cNvPicPr>
          <p:nvPr/>
        </p:nvPicPr>
        <p:blipFill>
          <a:blip r:embed="rId2"/>
          <a:stretch>
            <a:fillRect/>
          </a:stretch>
        </p:blipFill>
        <p:spPr>
          <a:xfrm>
            <a:off x="0" y="1733797"/>
            <a:ext cx="9144000" cy="5124203"/>
          </a:xfrm>
          <a:prstGeom prst="rect">
            <a:avLst/>
          </a:prstGeom>
        </p:spPr>
      </p:pic>
    </p:spTree>
    <p:extLst>
      <p:ext uri="{BB962C8B-B14F-4D97-AF65-F5344CB8AC3E}">
        <p14:creationId xmlns:p14="http://schemas.microsoft.com/office/powerpoint/2010/main" val="365113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A0B9A6-12A8-41C9-8E29-1872FCAE5FFB}"/>
              </a:ext>
            </a:extLst>
          </p:cNvPr>
          <p:cNvSpPr txBox="1">
            <a:spLocks/>
          </p:cNvSpPr>
          <p:nvPr/>
        </p:nvSpPr>
        <p:spPr>
          <a:xfrm>
            <a:off x="653143" y="457200"/>
            <a:ext cx="8182099" cy="914400"/>
          </a:xfrm>
          <a:prstGeom prst="rect">
            <a:avLst/>
          </a:prstGeom>
        </p:spPr>
        <p:txBody>
          <a:bodyPr>
            <a:normAutofit/>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pPr algn="ctr"/>
            <a:r>
              <a:rPr lang="en-US" sz="2800" dirty="0"/>
              <a:t>People Performance Management Tracking Imported from Power App</a:t>
            </a:r>
          </a:p>
        </p:txBody>
      </p:sp>
      <p:pic>
        <p:nvPicPr>
          <p:cNvPr id="2" name="Picture 1">
            <a:extLst>
              <a:ext uri="{FF2B5EF4-FFF2-40B4-BE49-F238E27FC236}">
                <a16:creationId xmlns:a16="http://schemas.microsoft.com/office/drawing/2014/main" id="{C21806FE-C381-4C2A-A9DB-CE95361FED38}"/>
              </a:ext>
            </a:extLst>
          </p:cNvPr>
          <p:cNvPicPr>
            <a:picLocks noChangeAspect="1"/>
          </p:cNvPicPr>
          <p:nvPr/>
        </p:nvPicPr>
        <p:blipFill>
          <a:blip r:embed="rId2"/>
          <a:stretch>
            <a:fillRect/>
          </a:stretch>
        </p:blipFill>
        <p:spPr>
          <a:xfrm>
            <a:off x="0" y="1661809"/>
            <a:ext cx="9144000" cy="5196191"/>
          </a:xfrm>
          <a:prstGeom prst="rect">
            <a:avLst/>
          </a:prstGeom>
        </p:spPr>
      </p:pic>
    </p:spTree>
    <p:extLst>
      <p:ext uri="{BB962C8B-B14F-4D97-AF65-F5344CB8AC3E}">
        <p14:creationId xmlns:p14="http://schemas.microsoft.com/office/powerpoint/2010/main" val="22763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A0B9A6-12A8-41C9-8E29-1872FCAE5FFB}"/>
              </a:ext>
            </a:extLst>
          </p:cNvPr>
          <p:cNvSpPr txBox="1">
            <a:spLocks/>
          </p:cNvSpPr>
          <p:nvPr/>
        </p:nvSpPr>
        <p:spPr>
          <a:xfrm>
            <a:off x="605642" y="308758"/>
            <a:ext cx="8229600" cy="1062842"/>
          </a:xfrm>
          <a:prstGeom prst="rect">
            <a:avLst/>
          </a:prstGeom>
        </p:spPr>
        <p:txBody>
          <a:bodyPr>
            <a:normAutofit/>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r>
              <a:rPr lang="en-US" sz="2800" dirty="0"/>
              <a:t>KPIs across entire organizational hierarchy now being monitored and reported real time</a:t>
            </a:r>
          </a:p>
        </p:txBody>
      </p:sp>
      <p:pic>
        <p:nvPicPr>
          <p:cNvPr id="2" name="Picture 1">
            <a:extLst>
              <a:ext uri="{FF2B5EF4-FFF2-40B4-BE49-F238E27FC236}">
                <a16:creationId xmlns:a16="http://schemas.microsoft.com/office/drawing/2014/main" id="{9D4FB3D1-A543-45C3-869E-0BC9AE0B587D}"/>
              </a:ext>
            </a:extLst>
          </p:cNvPr>
          <p:cNvPicPr>
            <a:picLocks noChangeAspect="1"/>
          </p:cNvPicPr>
          <p:nvPr/>
        </p:nvPicPr>
        <p:blipFill>
          <a:blip r:embed="rId2"/>
          <a:stretch>
            <a:fillRect/>
          </a:stretch>
        </p:blipFill>
        <p:spPr>
          <a:xfrm>
            <a:off x="0" y="1721760"/>
            <a:ext cx="9144000" cy="5136240"/>
          </a:xfrm>
          <a:prstGeom prst="rect">
            <a:avLst/>
          </a:prstGeom>
        </p:spPr>
      </p:pic>
    </p:spTree>
    <p:extLst>
      <p:ext uri="{BB962C8B-B14F-4D97-AF65-F5344CB8AC3E}">
        <p14:creationId xmlns:p14="http://schemas.microsoft.com/office/powerpoint/2010/main" val="274726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EC8ECF-7121-4A0B-A4D3-98AC018C4871}"/>
              </a:ext>
            </a:extLst>
          </p:cNvPr>
          <p:cNvPicPr>
            <a:picLocks noChangeAspect="1"/>
          </p:cNvPicPr>
          <p:nvPr/>
        </p:nvPicPr>
        <p:blipFill>
          <a:blip r:embed="rId2"/>
          <a:stretch>
            <a:fillRect/>
          </a:stretch>
        </p:blipFill>
        <p:spPr>
          <a:xfrm>
            <a:off x="0" y="1686020"/>
            <a:ext cx="9144000" cy="5171980"/>
          </a:xfrm>
          <a:prstGeom prst="rect">
            <a:avLst/>
          </a:prstGeom>
        </p:spPr>
      </p:pic>
      <p:sp>
        <p:nvSpPr>
          <p:cNvPr id="3" name="Title 1">
            <a:extLst>
              <a:ext uri="{FF2B5EF4-FFF2-40B4-BE49-F238E27FC236}">
                <a16:creationId xmlns:a16="http://schemas.microsoft.com/office/drawing/2014/main" id="{E847F638-57A8-4EC1-A048-555A5B084ABD}"/>
              </a:ext>
            </a:extLst>
          </p:cNvPr>
          <p:cNvSpPr txBox="1">
            <a:spLocks/>
          </p:cNvSpPr>
          <p:nvPr/>
        </p:nvSpPr>
        <p:spPr>
          <a:xfrm>
            <a:off x="653143" y="457200"/>
            <a:ext cx="8182099" cy="914400"/>
          </a:xfrm>
          <a:prstGeom prst="rect">
            <a:avLst/>
          </a:prstGeom>
        </p:spPr>
        <p:txBody>
          <a:bodyPr>
            <a:normAutofit/>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pPr algn="ctr"/>
            <a:r>
              <a:rPr lang="en-US" sz="2800" dirty="0"/>
              <a:t>API Driven Realtime Equipment Status and Performance</a:t>
            </a:r>
          </a:p>
        </p:txBody>
      </p:sp>
    </p:spTree>
    <p:extLst>
      <p:ext uri="{BB962C8B-B14F-4D97-AF65-F5344CB8AC3E}">
        <p14:creationId xmlns:p14="http://schemas.microsoft.com/office/powerpoint/2010/main" val="161285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DB50-5E62-45AB-87E7-8C59BDF83312}"/>
              </a:ext>
            </a:extLst>
          </p:cNvPr>
          <p:cNvSpPr txBox="1">
            <a:spLocks/>
          </p:cNvSpPr>
          <p:nvPr/>
        </p:nvSpPr>
        <p:spPr>
          <a:xfrm>
            <a:off x="653143" y="457200"/>
            <a:ext cx="8182099" cy="914400"/>
          </a:xfrm>
          <a:prstGeom prst="rect">
            <a:avLst/>
          </a:prstGeom>
        </p:spPr>
        <p:txBody>
          <a:bodyPr>
            <a:normAutofit fontScale="85000" lnSpcReduction="10000"/>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pPr algn="ctr"/>
            <a:r>
              <a:rPr lang="en-US" sz="2800" dirty="0"/>
              <a:t>We have now started to use our machine learning to show the forecast and confidence levels.</a:t>
            </a:r>
          </a:p>
        </p:txBody>
      </p:sp>
      <p:pic>
        <p:nvPicPr>
          <p:cNvPr id="3" name="Picture 2">
            <a:extLst>
              <a:ext uri="{FF2B5EF4-FFF2-40B4-BE49-F238E27FC236}">
                <a16:creationId xmlns:a16="http://schemas.microsoft.com/office/drawing/2014/main" id="{377DFC49-298E-430E-BEA3-727F66B46B7A}"/>
              </a:ext>
            </a:extLst>
          </p:cNvPr>
          <p:cNvPicPr>
            <a:picLocks noChangeAspect="1"/>
          </p:cNvPicPr>
          <p:nvPr/>
        </p:nvPicPr>
        <p:blipFill>
          <a:blip r:embed="rId2"/>
          <a:stretch>
            <a:fillRect/>
          </a:stretch>
        </p:blipFill>
        <p:spPr>
          <a:xfrm>
            <a:off x="151675" y="1720056"/>
            <a:ext cx="8840649" cy="5072630"/>
          </a:xfrm>
          <a:prstGeom prst="rect">
            <a:avLst/>
          </a:prstGeom>
        </p:spPr>
      </p:pic>
    </p:spTree>
    <p:extLst>
      <p:ext uri="{BB962C8B-B14F-4D97-AF65-F5344CB8AC3E}">
        <p14:creationId xmlns:p14="http://schemas.microsoft.com/office/powerpoint/2010/main" val="4293359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7BAB-62EA-44CF-AE68-2E67291055D9}"/>
              </a:ext>
            </a:extLst>
          </p:cNvPr>
          <p:cNvSpPr txBox="1">
            <a:spLocks/>
          </p:cNvSpPr>
          <p:nvPr/>
        </p:nvSpPr>
        <p:spPr>
          <a:xfrm>
            <a:off x="653143" y="457200"/>
            <a:ext cx="8182099" cy="914400"/>
          </a:xfrm>
          <a:prstGeom prst="rect">
            <a:avLst/>
          </a:prstGeom>
        </p:spPr>
        <p:txBody>
          <a:bodyPr>
            <a:normAutofit/>
          </a:bodyPr>
          <a:lstStyle>
            <a:lvl1pPr algn="l" defTabSz="457200" rtl="0" eaLnBrk="1" latinLnBrk="0" hangingPunct="1">
              <a:lnSpc>
                <a:spcPct val="90000"/>
              </a:lnSpc>
              <a:spcBef>
                <a:spcPct val="0"/>
              </a:spcBef>
              <a:buNone/>
              <a:defRPr sz="2400" b="0" i="0" kern="1200">
                <a:solidFill>
                  <a:schemeClr val="accent3"/>
                </a:solidFill>
                <a:latin typeface="+mj-lt"/>
                <a:ea typeface="+mj-ea"/>
                <a:cs typeface="Verdana"/>
              </a:defRPr>
            </a:lvl1pPr>
          </a:lstStyle>
          <a:p>
            <a:pPr algn="ctr"/>
            <a:r>
              <a:rPr lang="en-US" sz="2800" dirty="0"/>
              <a:t>Which has brought the drill down functionality to another level</a:t>
            </a:r>
          </a:p>
        </p:txBody>
      </p:sp>
      <p:pic>
        <p:nvPicPr>
          <p:cNvPr id="3" name="Picture 2">
            <a:extLst>
              <a:ext uri="{FF2B5EF4-FFF2-40B4-BE49-F238E27FC236}">
                <a16:creationId xmlns:a16="http://schemas.microsoft.com/office/drawing/2014/main" id="{ABCDD87E-AEC9-42A5-B5B6-7834FF2BC563}"/>
              </a:ext>
            </a:extLst>
          </p:cNvPr>
          <p:cNvPicPr>
            <a:picLocks noChangeAspect="1"/>
          </p:cNvPicPr>
          <p:nvPr/>
        </p:nvPicPr>
        <p:blipFill>
          <a:blip r:embed="rId2"/>
          <a:stretch>
            <a:fillRect/>
          </a:stretch>
        </p:blipFill>
        <p:spPr>
          <a:xfrm>
            <a:off x="1" y="1956384"/>
            <a:ext cx="9144000" cy="4901616"/>
          </a:xfrm>
          <a:prstGeom prst="rect">
            <a:avLst/>
          </a:prstGeom>
        </p:spPr>
      </p:pic>
    </p:spTree>
    <p:extLst>
      <p:ext uri="{BB962C8B-B14F-4D97-AF65-F5344CB8AC3E}">
        <p14:creationId xmlns:p14="http://schemas.microsoft.com/office/powerpoint/2010/main" val="2090284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200" b="1" dirty="0"/>
              <a:t>The End</a:t>
            </a:r>
          </a:p>
        </p:txBody>
      </p:sp>
    </p:spTree>
    <p:extLst>
      <p:ext uri="{BB962C8B-B14F-4D97-AF65-F5344CB8AC3E}">
        <p14:creationId xmlns:p14="http://schemas.microsoft.com/office/powerpoint/2010/main" val="280083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9A0DFD-B83C-4D03-A31E-6C81DC69BBFD}"/>
              </a:ext>
            </a:extLst>
          </p:cNvPr>
          <p:cNvPicPr>
            <a:picLocks noChangeAspect="1"/>
          </p:cNvPicPr>
          <p:nvPr/>
        </p:nvPicPr>
        <p:blipFill>
          <a:blip r:embed="rId2"/>
          <a:stretch>
            <a:fillRect/>
          </a:stretch>
        </p:blipFill>
        <p:spPr>
          <a:xfrm>
            <a:off x="166255" y="1909637"/>
            <a:ext cx="8977745" cy="4948363"/>
          </a:xfrm>
          <a:prstGeom prst="rect">
            <a:avLst/>
          </a:prstGeom>
        </p:spPr>
      </p:pic>
      <p:sp>
        <p:nvSpPr>
          <p:cNvPr id="3" name="Rectangle 2">
            <a:extLst>
              <a:ext uri="{FF2B5EF4-FFF2-40B4-BE49-F238E27FC236}">
                <a16:creationId xmlns:a16="http://schemas.microsoft.com/office/drawing/2014/main" id="{94482160-D6FE-4ADE-97A9-3827932CA2B4}"/>
              </a:ext>
            </a:extLst>
          </p:cNvPr>
          <p:cNvSpPr/>
          <p:nvPr/>
        </p:nvSpPr>
        <p:spPr>
          <a:xfrm>
            <a:off x="359500" y="562881"/>
            <a:ext cx="8701373" cy="923330"/>
          </a:xfrm>
          <a:prstGeom prst="rect">
            <a:avLst/>
          </a:prstGeom>
        </p:spPr>
        <p:txBody>
          <a:bodyPr wrap="square">
            <a:spAutoFit/>
          </a:bodyPr>
          <a:lstStyle/>
          <a:p>
            <a:r>
              <a:rPr lang="en-US" dirty="0"/>
              <a:t>Logistics is generating millions of lines of data daily and we have only just begun to unlock I potential.</a:t>
            </a:r>
          </a:p>
          <a:p>
            <a:endParaRPr lang="en-US" dirty="0"/>
          </a:p>
        </p:txBody>
      </p:sp>
    </p:spTree>
    <p:extLst>
      <p:ext uri="{BB962C8B-B14F-4D97-AF65-F5344CB8AC3E}">
        <p14:creationId xmlns:p14="http://schemas.microsoft.com/office/powerpoint/2010/main" val="87777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15457-7A80-4D27-A3BE-798DF8330FAF}"/>
              </a:ext>
            </a:extLst>
          </p:cNvPr>
          <p:cNvSpPr>
            <a:spLocks noGrp="1"/>
          </p:cNvSpPr>
          <p:nvPr>
            <p:ph type="sldNum" sz="quarter" idx="12"/>
          </p:nvPr>
        </p:nvSpPr>
        <p:spPr>
          <a:xfrm>
            <a:off x="914400" y="6339840"/>
            <a:ext cx="609600" cy="243840"/>
          </a:xfrm>
          <a:prstGeom prst="rect">
            <a:avLst/>
          </a:prstGeom>
        </p:spPr>
        <p:txBody>
          <a:bodyPr vert="horz" lIns="0" tIns="0" rIns="0" bIns="0" rtlCol="0" anchor="b" anchorCtr="0"/>
          <a:lstStyle>
            <a:defPPr>
              <a:defRPr lang="en-US"/>
            </a:defPPr>
            <a:lvl1pPr marL="0" algn="l" defTabSz="914400" rtl="0" eaLnBrk="1" latinLnBrk="0" hangingPunct="1">
              <a:defRPr sz="106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defRPr/>
            </a:pPr>
            <a:fld id="{621DBACE-67ED-4560-AD60-F250A1835D15}" type="slidenum">
              <a:rPr lang="en-US" smtClean="0"/>
              <a:pPr defTabSz="914378">
                <a:defRPr/>
              </a:pPr>
              <a:t>3</a:t>
            </a:fld>
            <a:endParaRPr lang="en-US" dirty="0">
              <a:solidFill>
                <a:srgbClr val="000000"/>
              </a:solidFill>
              <a:latin typeface="Verdana"/>
            </a:endParaRPr>
          </a:p>
        </p:txBody>
      </p:sp>
      <p:pic>
        <p:nvPicPr>
          <p:cNvPr id="6" name="Picture 5">
            <a:extLst>
              <a:ext uri="{FF2B5EF4-FFF2-40B4-BE49-F238E27FC236}">
                <a16:creationId xmlns:a16="http://schemas.microsoft.com/office/drawing/2014/main" id="{48C55362-C0CC-414C-8269-D4F541A1747F}"/>
              </a:ext>
            </a:extLst>
          </p:cNvPr>
          <p:cNvPicPr>
            <a:picLocks noChangeAspect="1"/>
          </p:cNvPicPr>
          <p:nvPr/>
        </p:nvPicPr>
        <p:blipFill>
          <a:blip r:embed="rId2"/>
          <a:stretch>
            <a:fillRect/>
          </a:stretch>
        </p:blipFill>
        <p:spPr>
          <a:xfrm>
            <a:off x="0" y="954480"/>
            <a:ext cx="9144000" cy="5143500"/>
          </a:xfrm>
          <a:prstGeom prst="rect">
            <a:avLst/>
          </a:prstGeom>
        </p:spPr>
      </p:pic>
      <p:pic>
        <p:nvPicPr>
          <p:cNvPr id="3" name="Picture 2">
            <a:extLst>
              <a:ext uri="{FF2B5EF4-FFF2-40B4-BE49-F238E27FC236}">
                <a16:creationId xmlns:a16="http://schemas.microsoft.com/office/drawing/2014/main" id="{9A107119-D12B-4E08-8527-EE12229E403D}"/>
              </a:ext>
            </a:extLst>
          </p:cNvPr>
          <p:cNvPicPr>
            <a:picLocks noChangeAspect="1"/>
          </p:cNvPicPr>
          <p:nvPr/>
        </p:nvPicPr>
        <p:blipFill>
          <a:blip r:embed="rId3"/>
          <a:stretch>
            <a:fillRect/>
          </a:stretch>
        </p:blipFill>
        <p:spPr>
          <a:xfrm>
            <a:off x="6507244" y="6336030"/>
            <a:ext cx="2162175" cy="495300"/>
          </a:xfrm>
          <a:prstGeom prst="rect">
            <a:avLst/>
          </a:prstGeom>
        </p:spPr>
      </p:pic>
    </p:spTree>
    <p:extLst>
      <p:ext uri="{BB962C8B-B14F-4D97-AF65-F5344CB8AC3E}">
        <p14:creationId xmlns:p14="http://schemas.microsoft.com/office/powerpoint/2010/main" val="115498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0" y="821672"/>
            <a:ext cx="9144000" cy="4736787"/>
          </a:xfrm>
          <a:prstGeom prst="rect">
            <a:avLst/>
          </a:prstGeom>
          <a:noFill/>
          <a:ln w="9525">
            <a:noFill/>
            <a:miter lim="800000"/>
            <a:headEnd/>
            <a:tailEnd/>
          </a:ln>
        </p:spPr>
      </p:pic>
      <p:pic>
        <p:nvPicPr>
          <p:cNvPr id="10" name="Picture 9" descr="APMT_Tag_Ver_ColorPos_JPG.jpg"/>
          <p:cNvPicPr>
            <a:picLocks noChangeAspect="1"/>
          </p:cNvPicPr>
          <p:nvPr/>
        </p:nvPicPr>
        <p:blipFill>
          <a:blip r:embed="rId3"/>
          <a:stretch>
            <a:fillRect/>
          </a:stretch>
        </p:blipFill>
        <p:spPr>
          <a:xfrm rot="20411164">
            <a:off x="3488574" y="4539173"/>
            <a:ext cx="896257" cy="260277"/>
          </a:xfrm>
          <a:prstGeom prst="rect">
            <a:avLst/>
          </a:prstGeom>
        </p:spPr>
      </p:pic>
      <p:sp>
        <p:nvSpPr>
          <p:cNvPr id="11" name="TextBox 10"/>
          <p:cNvSpPr txBox="1"/>
          <p:nvPr/>
        </p:nvSpPr>
        <p:spPr>
          <a:xfrm>
            <a:off x="4453323" y="1227144"/>
            <a:ext cx="490840" cy="715581"/>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SML</a:t>
            </a:r>
            <a:endParaRPr lang="en-US" sz="900" b="1" dirty="0">
              <a:solidFill>
                <a:srgbClr val="FF0000"/>
              </a:solidFill>
              <a:latin typeface="Calibri" pitchFamily="34" charset="0"/>
              <a:cs typeface="Arial" pitchFamily="34" charset="0"/>
            </a:endParaRP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p:txBody>
      </p:sp>
      <p:sp>
        <p:nvSpPr>
          <p:cNvPr id="12" name="TextBox 11"/>
          <p:cNvSpPr txBox="1"/>
          <p:nvPr/>
        </p:nvSpPr>
        <p:spPr>
          <a:xfrm>
            <a:off x="2058094" y="1470453"/>
            <a:ext cx="1027845" cy="646331"/>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MOL </a:t>
            </a:r>
            <a:r>
              <a:rPr lang="en-US" sz="1350" b="1" dirty="0">
                <a:solidFill>
                  <a:srgbClr val="004165">
                    <a:lumMod val="50000"/>
                    <a:lumOff val="50000"/>
                  </a:srgbClr>
                </a:solidFill>
                <a:latin typeface="Calibri" pitchFamily="34" charset="0"/>
                <a:cs typeface="Arial" pitchFamily="34" charset="0"/>
              </a:rPr>
              <a:t>(ONE) </a:t>
            </a:r>
          </a:p>
          <a:p>
            <a:pPr algn="ctr" defTabSz="342892" fontAlgn="base">
              <a:spcBef>
                <a:spcPct val="0"/>
              </a:spcBef>
              <a:spcAft>
                <a:spcPct val="0"/>
              </a:spcAft>
            </a:pPr>
            <a:r>
              <a:rPr lang="en-US" sz="900" b="1" dirty="0">
                <a:solidFill>
                  <a:srgbClr val="FF0000"/>
                </a:solidFill>
                <a:latin typeface="Calibri" pitchFamily="34" charset="0"/>
                <a:cs typeface="Arial" pitchFamily="34" charset="0"/>
              </a:rPr>
              <a:t>The Alliance</a:t>
            </a:r>
          </a:p>
          <a:p>
            <a:pPr algn="ctr" defTabSz="342892" fontAlgn="base">
              <a:spcBef>
                <a:spcPct val="0"/>
              </a:spcBef>
              <a:spcAft>
                <a:spcPct val="0"/>
              </a:spcAft>
            </a:pPr>
            <a:r>
              <a:rPr lang="en-US" sz="1350" b="1" dirty="0">
                <a:solidFill>
                  <a:prstClr val="white"/>
                </a:solidFill>
                <a:latin typeface="Calibri" pitchFamily="34" charset="0"/>
                <a:cs typeface="Arial" pitchFamily="34" charset="0"/>
              </a:rPr>
              <a:t> </a:t>
            </a:r>
          </a:p>
        </p:txBody>
      </p:sp>
      <p:sp>
        <p:nvSpPr>
          <p:cNvPr id="14" name="TextBox 13"/>
          <p:cNvSpPr txBox="1"/>
          <p:nvPr/>
        </p:nvSpPr>
        <p:spPr>
          <a:xfrm>
            <a:off x="1788687" y="2050704"/>
            <a:ext cx="771365" cy="646331"/>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YML</a:t>
            </a:r>
          </a:p>
          <a:p>
            <a:pPr algn="ctr" defTabSz="342892" fontAlgn="base">
              <a:spcBef>
                <a:spcPct val="0"/>
              </a:spcBef>
              <a:spcAft>
                <a:spcPct val="0"/>
              </a:spcAft>
            </a:pPr>
            <a:r>
              <a:rPr lang="en-US" sz="900" b="1" dirty="0">
                <a:solidFill>
                  <a:srgbClr val="FF0000"/>
                </a:solidFill>
                <a:latin typeface="Calibri" pitchFamily="34" charset="0"/>
                <a:cs typeface="Arial" pitchFamily="34" charset="0"/>
              </a:rPr>
              <a:t>The Alliance</a:t>
            </a: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p:txBody>
      </p:sp>
      <p:sp>
        <p:nvSpPr>
          <p:cNvPr id="15" name="TextBox 14"/>
          <p:cNvSpPr txBox="1"/>
          <p:nvPr/>
        </p:nvSpPr>
        <p:spPr>
          <a:xfrm>
            <a:off x="1609084" y="2535131"/>
            <a:ext cx="1163140" cy="646331"/>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China COSCO </a:t>
            </a:r>
          </a:p>
          <a:p>
            <a:pPr algn="ctr" defTabSz="342892" fontAlgn="base">
              <a:spcBef>
                <a:spcPct val="0"/>
              </a:spcBef>
              <a:spcAft>
                <a:spcPct val="0"/>
              </a:spcAft>
            </a:pPr>
            <a:r>
              <a:rPr lang="en-US" sz="1350" b="1" dirty="0">
                <a:solidFill>
                  <a:prstClr val="white"/>
                </a:solidFill>
                <a:latin typeface="Calibri" pitchFamily="34" charset="0"/>
                <a:cs typeface="Arial" pitchFamily="34" charset="0"/>
              </a:rPr>
              <a:t>Shipping</a:t>
            </a:r>
          </a:p>
          <a:p>
            <a:pPr algn="ctr" defTabSz="342892" fontAlgn="base">
              <a:spcBef>
                <a:spcPct val="0"/>
              </a:spcBef>
              <a:spcAft>
                <a:spcPct val="0"/>
              </a:spcAft>
            </a:pPr>
            <a:r>
              <a:rPr lang="en-US" sz="900" b="1" dirty="0">
                <a:solidFill>
                  <a:srgbClr val="FFC000"/>
                </a:solidFill>
                <a:latin typeface="Calibri" pitchFamily="34" charset="0"/>
                <a:cs typeface="Arial" pitchFamily="34" charset="0"/>
              </a:rPr>
              <a:t>Ocean Alliance</a:t>
            </a:r>
          </a:p>
        </p:txBody>
      </p:sp>
      <p:sp>
        <p:nvSpPr>
          <p:cNvPr id="18" name="TextBox 17"/>
          <p:cNvSpPr txBox="1"/>
          <p:nvPr/>
        </p:nvSpPr>
        <p:spPr>
          <a:xfrm>
            <a:off x="2823254" y="3843278"/>
            <a:ext cx="1270605" cy="438582"/>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CMA-CGM/APL</a:t>
            </a:r>
          </a:p>
          <a:p>
            <a:pPr algn="ctr" defTabSz="342892" fontAlgn="base">
              <a:spcBef>
                <a:spcPct val="0"/>
              </a:spcBef>
              <a:spcAft>
                <a:spcPct val="0"/>
              </a:spcAft>
            </a:pPr>
            <a:r>
              <a:rPr lang="en-US" sz="900" b="1" dirty="0">
                <a:solidFill>
                  <a:srgbClr val="FFC000"/>
                </a:solidFill>
                <a:latin typeface="Calibri" pitchFamily="34" charset="0"/>
                <a:cs typeface="Arial" pitchFamily="34" charset="0"/>
              </a:rPr>
              <a:t>Ocean Alliance</a:t>
            </a:r>
          </a:p>
        </p:txBody>
      </p:sp>
      <p:sp>
        <p:nvSpPr>
          <p:cNvPr id="19" name="TextBox 18"/>
          <p:cNvSpPr txBox="1"/>
          <p:nvPr/>
        </p:nvSpPr>
        <p:spPr>
          <a:xfrm>
            <a:off x="2369555" y="3307449"/>
            <a:ext cx="898003" cy="646331"/>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Evergreen</a:t>
            </a:r>
          </a:p>
          <a:p>
            <a:pPr algn="ctr" defTabSz="342892" fontAlgn="base">
              <a:spcBef>
                <a:spcPct val="0"/>
              </a:spcBef>
              <a:spcAft>
                <a:spcPct val="0"/>
              </a:spcAft>
            </a:pPr>
            <a:r>
              <a:rPr lang="en-US" sz="900" b="1" dirty="0">
                <a:solidFill>
                  <a:srgbClr val="FFC000"/>
                </a:solidFill>
                <a:latin typeface="Calibri" pitchFamily="34" charset="0"/>
                <a:cs typeface="Arial" pitchFamily="34" charset="0"/>
              </a:rPr>
              <a:t>Ocean Alliance</a:t>
            </a: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p:txBody>
      </p:sp>
      <p:sp>
        <p:nvSpPr>
          <p:cNvPr id="20" name="TextBox 19"/>
          <p:cNvSpPr txBox="1"/>
          <p:nvPr/>
        </p:nvSpPr>
        <p:spPr>
          <a:xfrm>
            <a:off x="2837950" y="2534008"/>
            <a:ext cx="946093" cy="784830"/>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NYK </a:t>
            </a:r>
            <a:r>
              <a:rPr lang="en-US" sz="1350" b="1" dirty="0">
                <a:solidFill>
                  <a:srgbClr val="004165">
                    <a:lumMod val="50000"/>
                    <a:lumOff val="50000"/>
                  </a:srgbClr>
                </a:solidFill>
                <a:latin typeface="Calibri" pitchFamily="34" charset="0"/>
                <a:cs typeface="Arial" pitchFamily="34" charset="0"/>
              </a:rPr>
              <a:t>(ONE)</a:t>
            </a:r>
          </a:p>
          <a:p>
            <a:pPr algn="ctr" defTabSz="342892" fontAlgn="base">
              <a:spcBef>
                <a:spcPct val="0"/>
              </a:spcBef>
              <a:spcAft>
                <a:spcPct val="0"/>
              </a:spcAft>
            </a:pPr>
            <a:r>
              <a:rPr lang="en-US" sz="900" b="1" dirty="0">
                <a:solidFill>
                  <a:srgbClr val="FF0000"/>
                </a:solidFill>
                <a:latin typeface="Calibri" pitchFamily="34" charset="0"/>
                <a:cs typeface="Arial" pitchFamily="34" charset="0"/>
              </a:rPr>
              <a:t>The Alliance</a:t>
            </a:r>
          </a:p>
          <a:p>
            <a:pPr algn="ctr" defTabSz="342892" fontAlgn="base">
              <a:spcBef>
                <a:spcPct val="0"/>
              </a:spcBef>
              <a:spcAft>
                <a:spcPct val="0"/>
              </a:spcAft>
            </a:pPr>
            <a:endParaRPr lang="en-US" sz="900" b="1" dirty="0">
              <a:solidFill>
                <a:srgbClr val="004165">
                  <a:lumMod val="50000"/>
                  <a:lumOff val="50000"/>
                </a:srgbClr>
              </a:solidFill>
              <a:latin typeface="Calibri" pitchFamily="34" charset="0"/>
              <a:cs typeface="Arial" pitchFamily="34" charset="0"/>
            </a:endParaRP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p:txBody>
      </p:sp>
      <p:sp>
        <p:nvSpPr>
          <p:cNvPr id="21" name="TextBox 20"/>
          <p:cNvSpPr txBox="1"/>
          <p:nvPr/>
        </p:nvSpPr>
        <p:spPr>
          <a:xfrm>
            <a:off x="5499941" y="2366005"/>
            <a:ext cx="898003" cy="438582"/>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OOCL</a:t>
            </a:r>
          </a:p>
          <a:p>
            <a:pPr algn="ctr" defTabSz="342892" fontAlgn="base">
              <a:spcBef>
                <a:spcPct val="0"/>
              </a:spcBef>
              <a:spcAft>
                <a:spcPct val="0"/>
              </a:spcAft>
            </a:pPr>
            <a:r>
              <a:rPr lang="en-US" sz="900" b="1" dirty="0">
                <a:solidFill>
                  <a:srgbClr val="FFC000"/>
                </a:solidFill>
                <a:latin typeface="Calibri" pitchFamily="34" charset="0"/>
                <a:cs typeface="Arial" pitchFamily="34" charset="0"/>
              </a:rPr>
              <a:t>Ocean Alliance</a:t>
            </a:r>
          </a:p>
        </p:txBody>
      </p:sp>
      <p:sp>
        <p:nvSpPr>
          <p:cNvPr id="22" name="TextBox 21"/>
          <p:cNvSpPr txBox="1"/>
          <p:nvPr/>
        </p:nvSpPr>
        <p:spPr>
          <a:xfrm>
            <a:off x="6203179" y="2982590"/>
            <a:ext cx="1130438" cy="992579"/>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K-Line </a:t>
            </a:r>
            <a:r>
              <a:rPr lang="en-US" sz="1350" b="1" dirty="0">
                <a:solidFill>
                  <a:srgbClr val="004165">
                    <a:lumMod val="50000"/>
                    <a:lumOff val="50000"/>
                  </a:srgbClr>
                </a:solidFill>
                <a:latin typeface="Calibri" pitchFamily="34" charset="0"/>
                <a:cs typeface="Arial" pitchFamily="34" charset="0"/>
              </a:rPr>
              <a:t>(ONE) </a:t>
            </a:r>
          </a:p>
          <a:p>
            <a:pPr algn="ctr" defTabSz="342892" fontAlgn="base">
              <a:spcBef>
                <a:spcPct val="0"/>
              </a:spcBef>
              <a:spcAft>
                <a:spcPct val="0"/>
              </a:spcAft>
            </a:pPr>
            <a:r>
              <a:rPr lang="en-US" sz="900" b="1" dirty="0">
                <a:solidFill>
                  <a:srgbClr val="FF0000"/>
                </a:solidFill>
                <a:latin typeface="Calibri" pitchFamily="34" charset="0"/>
                <a:cs typeface="Arial" pitchFamily="34" charset="0"/>
              </a:rPr>
              <a:t>The Alliance</a:t>
            </a:r>
          </a:p>
          <a:p>
            <a:pPr algn="ctr" defTabSz="342892" fontAlgn="base">
              <a:spcBef>
                <a:spcPct val="0"/>
              </a:spcBef>
              <a:spcAft>
                <a:spcPct val="0"/>
              </a:spcAft>
            </a:pPr>
            <a:endParaRPr lang="en-US" sz="900" b="1" dirty="0">
              <a:solidFill>
                <a:srgbClr val="004165">
                  <a:lumMod val="50000"/>
                  <a:lumOff val="50000"/>
                </a:srgbClr>
              </a:solidFill>
              <a:latin typeface="Calibri" pitchFamily="34" charset="0"/>
              <a:cs typeface="Arial" pitchFamily="34" charset="0"/>
            </a:endParaRP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a:p>
            <a:pPr algn="ctr" defTabSz="342892" fontAlgn="base">
              <a:spcBef>
                <a:spcPct val="0"/>
              </a:spcBef>
              <a:spcAft>
                <a:spcPct val="0"/>
              </a:spcAft>
            </a:pPr>
            <a:endParaRPr lang="en-US" sz="1350" b="1" dirty="0">
              <a:solidFill>
                <a:prstClr val="white"/>
              </a:solidFill>
              <a:latin typeface="Calibri" pitchFamily="34" charset="0"/>
              <a:cs typeface="Arial" pitchFamily="34" charset="0"/>
            </a:endParaRPr>
          </a:p>
        </p:txBody>
      </p:sp>
      <p:sp>
        <p:nvSpPr>
          <p:cNvPr id="23" name="TextBox 22"/>
          <p:cNvSpPr txBox="1"/>
          <p:nvPr/>
        </p:nvSpPr>
        <p:spPr>
          <a:xfrm>
            <a:off x="6134271" y="3802229"/>
            <a:ext cx="1785104" cy="646331"/>
          </a:xfrm>
          <a:prstGeom prst="rect">
            <a:avLst/>
          </a:prstGeom>
          <a:noFill/>
          <a:ln>
            <a:noFill/>
          </a:ln>
        </p:spPr>
        <p:txBody>
          <a:bodyPr wrap="none" rtlCol="0">
            <a:spAutoFit/>
          </a:bodyPr>
          <a:lstStyle/>
          <a:p>
            <a:pPr algn="ctr" defTabSz="342892" fontAlgn="base">
              <a:spcBef>
                <a:spcPct val="0"/>
              </a:spcBef>
              <a:spcAft>
                <a:spcPct val="0"/>
              </a:spcAft>
            </a:pPr>
            <a:r>
              <a:rPr lang="en-US" sz="1350" b="1">
                <a:solidFill>
                  <a:prstClr val="white"/>
                </a:solidFill>
                <a:latin typeface="Calibri" pitchFamily="34" charset="0"/>
                <a:cs typeface="Arial" pitchFamily="34" charset="0"/>
              </a:rPr>
              <a:t>China COSCO </a:t>
            </a:r>
            <a:r>
              <a:rPr lang="en-US" sz="1350" b="1" dirty="0">
                <a:solidFill>
                  <a:prstClr val="white"/>
                </a:solidFill>
                <a:latin typeface="Calibri" pitchFamily="34" charset="0"/>
                <a:cs typeface="Arial" pitchFamily="34" charset="0"/>
              </a:rPr>
              <a:t>Shipping</a:t>
            </a:r>
          </a:p>
          <a:p>
            <a:pPr algn="ctr" defTabSz="342892" fontAlgn="base">
              <a:spcBef>
                <a:spcPct val="0"/>
              </a:spcBef>
              <a:spcAft>
                <a:spcPct val="0"/>
              </a:spcAft>
            </a:pPr>
            <a:r>
              <a:rPr lang="en-US" sz="1350" b="1" dirty="0">
                <a:solidFill>
                  <a:prstClr val="white"/>
                </a:solidFill>
                <a:latin typeface="Calibri" pitchFamily="34" charset="0"/>
                <a:cs typeface="Arial" pitchFamily="34" charset="0"/>
              </a:rPr>
              <a:t>/ CMA CGM</a:t>
            </a:r>
          </a:p>
          <a:p>
            <a:pPr algn="ctr" defTabSz="342892" fontAlgn="base">
              <a:spcBef>
                <a:spcPct val="0"/>
              </a:spcBef>
              <a:spcAft>
                <a:spcPct val="0"/>
              </a:spcAft>
            </a:pPr>
            <a:r>
              <a:rPr lang="en-US" sz="900" b="1" dirty="0">
                <a:solidFill>
                  <a:srgbClr val="FFC000"/>
                </a:solidFill>
                <a:latin typeface="Calibri" pitchFamily="34" charset="0"/>
                <a:cs typeface="Arial" pitchFamily="34" charset="0"/>
              </a:rPr>
              <a:t>Ocean Alliance</a:t>
            </a:r>
          </a:p>
        </p:txBody>
      </p:sp>
      <p:sp>
        <p:nvSpPr>
          <p:cNvPr id="24" name="TextBox 23"/>
          <p:cNvSpPr txBox="1"/>
          <p:nvPr/>
        </p:nvSpPr>
        <p:spPr>
          <a:xfrm>
            <a:off x="5608592" y="1284853"/>
            <a:ext cx="732894" cy="300082"/>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Matson</a:t>
            </a:r>
          </a:p>
        </p:txBody>
      </p:sp>
      <p:sp>
        <p:nvSpPr>
          <p:cNvPr id="28" name="TextBox 27"/>
          <p:cNvSpPr txBox="1"/>
          <p:nvPr/>
        </p:nvSpPr>
        <p:spPr>
          <a:xfrm>
            <a:off x="3850658" y="2469880"/>
            <a:ext cx="1680268" cy="438582"/>
          </a:xfrm>
          <a:prstGeom prst="rect">
            <a:avLst/>
          </a:prstGeom>
          <a:noFill/>
          <a:ln>
            <a:noFill/>
          </a:ln>
        </p:spPr>
        <p:txBody>
          <a:bodyPr wrap="none" rtlCol="0">
            <a:spAutoFit/>
          </a:bodyPr>
          <a:lstStyle/>
          <a:p>
            <a:pPr algn="ctr" defTabSz="342892" fontAlgn="base">
              <a:spcBef>
                <a:spcPct val="0"/>
              </a:spcBef>
              <a:spcAft>
                <a:spcPct val="0"/>
              </a:spcAft>
            </a:pPr>
            <a:r>
              <a:rPr lang="en-US" sz="1350" b="1" dirty="0">
                <a:solidFill>
                  <a:prstClr val="white"/>
                </a:solidFill>
                <a:latin typeface="Calibri" pitchFamily="34" charset="0"/>
                <a:cs typeface="Arial" pitchFamily="34" charset="0"/>
              </a:rPr>
              <a:t>MSC/HSUD/HYU/ML</a:t>
            </a:r>
          </a:p>
          <a:p>
            <a:pPr algn="ctr" defTabSz="342892" fontAlgn="base">
              <a:spcBef>
                <a:spcPct val="0"/>
              </a:spcBef>
              <a:spcAft>
                <a:spcPct val="0"/>
              </a:spcAft>
            </a:pPr>
            <a:r>
              <a:rPr lang="en-US" sz="900" b="1" dirty="0">
                <a:solidFill>
                  <a:srgbClr val="FF6319"/>
                </a:solidFill>
                <a:latin typeface="Calibri" pitchFamily="34" charset="0"/>
                <a:cs typeface="Arial" pitchFamily="34" charset="0"/>
              </a:rPr>
              <a:t>2M Alliance</a:t>
            </a:r>
          </a:p>
        </p:txBody>
      </p:sp>
      <p:sp>
        <p:nvSpPr>
          <p:cNvPr id="3" name="TextBox 2">
            <a:extLst>
              <a:ext uri="{FF2B5EF4-FFF2-40B4-BE49-F238E27FC236}">
                <a16:creationId xmlns:a16="http://schemas.microsoft.com/office/drawing/2014/main" id="{38E8A0E3-8F6F-4612-9458-10276EEEC710}"/>
              </a:ext>
            </a:extLst>
          </p:cNvPr>
          <p:cNvSpPr txBox="1"/>
          <p:nvPr/>
        </p:nvSpPr>
        <p:spPr>
          <a:xfrm rot="20448295">
            <a:off x="3239513" y="4724356"/>
            <a:ext cx="1680268" cy="438582"/>
          </a:xfrm>
          <a:prstGeom prst="rect">
            <a:avLst/>
          </a:prstGeom>
          <a:noFill/>
        </p:spPr>
        <p:txBody>
          <a:bodyPr wrap="none" rtlCol="0">
            <a:spAutoFit/>
          </a:bodyPr>
          <a:lstStyle/>
          <a:p>
            <a:pPr defTabSz="342892" fontAlgn="base">
              <a:spcBef>
                <a:spcPct val="0"/>
              </a:spcBef>
              <a:spcAft>
                <a:spcPct val="0"/>
              </a:spcAft>
            </a:pPr>
            <a:r>
              <a:rPr lang="en-US" sz="1350" b="1" dirty="0">
                <a:solidFill>
                  <a:prstClr val="white"/>
                </a:solidFill>
                <a:latin typeface="Calibri" pitchFamily="34" charset="0"/>
                <a:cs typeface="Arial" pitchFamily="34" charset="0"/>
              </a:rPr>
              <a:t>ML/HSUD/HYU/MSC</a:t>
            </a:r>
          </a:p>
          <a:p>
            <a:pPr algn="ctr" defTabSz="342892" fontAlgn="base">
              <a:spcBef>
                <a:spcPct val="0"/>
              </a:spcBef>
              <a:spcAft>
                <a:spcPct val="0"/>
              </a:spcAft>
            </a:pPr>
            <a:r>
              <a:rPr lang="en-US" sz="900" b="1" dirty="0">
                <a:solidFill>
                  <a:srgbClr val="FF6319"/>
                </a:solidFill>
                <a:latin typeface="Calibri" pitchFamily="34" charset="0"/>
                <a:cs typeface="Arial" pitchFamily="34" charset="0"/>
              </a:rPr>
              <a:t>2M Alliance</a:t>
            </a:r>
          </a:p>
        </p:txBody>
      </p:sp>
      <p:pic>
        <p:nvPicPr>
          <p:cNvPr id="2" name="Picture 1">
            <a:extLst>
              <a:ext uri="{FF2B5EF4-FFF2-40B4-BE49-F238E27FC236}">
                <a16:creationId xmlns:a16="http://schemas.microsoft.com/office/drawing/2014/main" id="{5DFA5AF2-A1C8-4B12-90D9-BCAD233DF509}"/>
              </a:ext>
            </a:extLst>
          </p:cNvPr>
          <p:cNvPicPr>
            <a:picLocks noChangeAspect="1"/>
          </p:cNvPicPr>
          <p:nvPr/>
        </p:nvPicPr>
        <p:blipFill>
          <a:blip r:embed="rId4"/>
          <a:stretch>
            <a:fillRect/>
          </a:stretch>
        </p:blipFill>
        <p:spPr>
          <a:xfrm>
            <a:off x="6401972" y="6308451"/>
            <a:ext cx="2162175" cy="495300"/>
          </a:xfrm>
          <a:prstGeom prst="rect">
            <a:avLst/>
          </a:prstGeom>
        </p:spPr>
      </p:pic>
    </p:spTree>
    <p:extLst>
      <p:ext uri="{BB962C8B-B14F-4D97-AF65-F5344CB8AC3E}">
        <p14:creationId xmlns:p14="http://schemas.microsoft.com/office/powerpoint/2010/main" val="255143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dirty="0"/>
              <a:t>Planning Overview</a:t>
            </a:r>
            <a:endParaRPr lang="ar-AE" sz="4000" b="1" dirty="0"/>
          </a:p>
        </p:txBody>
      </p:sp>
      <p:sp>
        <p:nvSpPr>
          <p:cNvPr id="6" name="Subtitle 6"/>
          <p:cNvSpPr>
            <a:spLocks noGrp="1"/>
          </p:cNvSpPr>
          <p:nvPr>
            <p:ph type="subTitle" idx="1"/>
          </p:nvPr>
        </p:nvSpPr>
        <p:spPr/>
        <p:txBody>
          <a:bodyPr/>
          <a:lstStyle/>
          <a:p>
            <a:r>
              <a:rPr lang="en-US" sz="3200" b="1" dirty="0"/>
              <a:t>Marine Terminal</a:t>
            </a:r>
            <a:endParaRPr lang="ar-AE" sz="3200" b="1" dirty="0"/>
          </a:p>
        </p:txBody>
      </p:sp>
    </p:spTree>
    <p:extLst>
      <p:ext uri="{BB962C8B-B14F-4D97-AF65-F5344CB8AC3E}">
        <p14:creationId xmlns:p14="http://schemas.microsoft.com/office/powerpoint/2010/main" val="325931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19AF5-050D-4D6F-8370-74E9E688EE6C}"/>
              </a:ext>
            </a:extLst>
          </p:cNvPr>
          <p:cNvPicPr>
            <a:picLocks noChangeAspect="1"/>
          </p:cNvPicPr>
          <p:nvPr/>
        </p:nvPicPr>
        <p:blipFill>
          <a:blip r:embed="rId2"/>
          <a:stretch>
            <a:fillRect/>
          </a:stretch>
        </p:blipFill>
        <p:spPr>
          <a:xfrm>
            <a:off x="-5159" y="1448791"/>
            <a:ext cx="9149159" cy="5171704"/>
          </a:xfrm>
          <a:prstGeom prst="rect">
            <a:avLst/>
          </a:prstGeom>
        </p:spPr>
      </p:pic>
    </p:spTree>
    <p:extLst>
      <p:ext uri="{BB962C8B-B14F-4D97-AF65-F5344CB8AC3E}">
        <p14:creationId xmlns:p14="http://schemas.microsoft.com/office/powerpoint/2010/main" val="81553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02768"/>
            <a:ext cx="7772400" cy="914400"/>
          </a:xfrm>
        </p:spPr>
        <p:txBody>
          <a:bodyPr>
            <a:normAutofit/>
          </a:bodyPr>
          <a:lstStyle/>
          <a:p>
            <a:pPr algn="l"/>
            <a:r>
              <a:rPr lang="en-US" sz="3200" dirty="0"/>
              <a:t>Terminal Challenges?</a:t>
            </a:r>
          </a:p>
        </p:txBody>
      </p:sp>
      <p:sp>
        <p:nvSpPr>
          <p:cNvPr id="3" name="Subtitle 2"/>
          <p:cNvSpPr>
            <a:spLocks noGrp="1"/>
          </p:cNvSpPr>
          <p:nvPr>
            <p:ph idx="1"/>
          </p:nvPr>
        </p:nvSpPr>
        <p:spPr>
          <a:xfrm>
            <a:off x="519545" y="2158642"/>
            <a:ext cx="7772400" cy="2677889"/>
          </a:xfrm>
        </p:spPr>
        <p:txBody>
          <a:bodyPr>
            <a:normAutofit/>
          </a:bodyPr>
          <a:lstStyle/>
          <a:p>
            <a:pPr marL="457200" indent="-457200" algn="l">
              <a:buFont typeface="Wingdings" pitchFamily="2" charset="2"/>
              <a:buChar char="Ø"/>
            </a:pPr>
            <a:r>
              <a:rPr lang="en-US" sz="2000" dirty="0"/>
              <a:t>Capacity Constraints</a:t>
            </a:r>
          </a:p>
          <a:p>
            <a:pPr marL="457200" indent="-457200" algn="l">
              <a:buFont typeface="Wingdings" pitchFamily="2" charset="2"/>
              <a:buChar char="Ø"/>
            </a:pPr>
            <a:r>
              <a:rPr lang="en-US" sz="2000" dirty="0"/>
              <a:t>Equipment/Operator Resources</a:t>
            </a:r>
          </a:p>
          <a:p>
            <a:pPr marL="457200" indent="-457200" algn="l">
              <a:buFont typeface="Wingdings" pitchFamily="2" charset="2"/>
              <a:buChar char="Ø"/>
            </a:pPr>
            <a:r>
              <a:rPr lang="en-US" sz="2000" dirty="0"/>
              <a:t>Unequal workload – busy in the weekend</a:t>
            </a:r>
          </a:p>
          <a:p>
            <a:pPr marL="457200" indent="-457200" algn="l">
              <a:buFont typeface="Wingdings" pitchFamily="2" charset="2"/>
              <a:buChar char="Ø"/>
            </a:pPr>
            <a:r>
              <a:rPr lang="en-US" sz="2000" dirty="0"/>
              <a:t>Frequent change of work environment</a:t>
            </a:r>
          </a:p>
          <a:p>
            <a:pPr marL="457200" indent="-457200" algn="l">
              <a:buFont typeface="Wingdings" pitchFamily="2" charset="2"/>
              <a:buChar char="Ø"/>
            </a:pPr>
            <a:r>
              <a:rPr lang="en-US" sz="2000" dirty="0"/>
              <a:t>Seasonality Uncertainties</a:t>
            </a:r>
          </a:p>
          <a:p>
            <a:pPr marL="457200" indent="-457200" algn="l">
              <a:buFont typeface="Wingdings" pitchFamily="2" charset="2"/>
              <a:buChar char="Ø"/>
            </a:pPr>
            <a:r>
              <a:rPr lang="en-US" sz="2000" dirty="0"/>
              <a:t>Very isolated in regards to Regional Planning</a:t>
            </a:r>
          </a:p>
          <a:p>
            <a:pPr algn="l"/>
            <a:endParaRPr lang="en-US" sz="2400" dirty="0"/>
          </a:p>
        </p:txBody>
      </p:sp>
      <p:pic>
        <p:nvPicPr>
          <p:cNvPr id="4" name="Picture 3">
            <a:extLst>
              <a:ext uri="{FF2B5EF4-FFF2-40B4-BE49-F238E27FC236}">
                <a16:creationId xmlns:a16="http://schemas.microsoft.com/office/drawing/2014/main" id="{297BD2E6-FD30-4CC6-86EF-A8E0573FAB4C}"/>
              </a:ext>
            </a:extLst>
          </p:cNvPr>
          <p:cNvPicPr>
            <a:picLocks noChangeAspect="1"/>
          </p:cNvPicPr>
          <p:nvPr/>
        </p:nvPicPr>
        <p:blipFill>
          <a:blip r:embed="rId2"/>
          <a:stretch>
            <a:fillRect/>
          </a:stretch>
        </p:blipFill>
        <p:spPr>
          <a:xfrm>
            <a:off x="6410325" y="5964630"/>
            <a:ext cx="2047875" cy="723900"/>
          </a:xfrm>
          <a:prstGeom prst="rect">
            <a:avLst/>
          </a:prstGeom>
        </p:spPr>
      </p:pic>
    </p:spTree>
    <p:extLst>
      <p:ext uri="{BB962C8B-B14F-4D97-AF65-F5344CB8AC3E}">
        <p14:creationId xmlns:p14="http://schemas.microsoft.com/office/powerpoint/2010/main" val="407482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normAutofit/>
          </a:bodyPr>
          <a:lstStyle/>
          <a:p>
            <a:r>
              <a:rPr lang="en-US" dirty="0"/>
              <a:t>Everything is different and everything is the same</a:t>
            </a:r>
            <a:endParaRPr lang="en-US" sz="1600" dirty="0"/>
          </a:p>
        </p:txBody>
      </p:sp>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981200"/>
            <a:ext cx="1103395" cy="82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068" y="1999456"/>
            <a:ext cx="1046835" cy="78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627" y="4552403"/>
            <a:ext cx="1121482" cy="84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420" y="4552403"/>
            <a:ext cx="1054402" cy="8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BoxHeader"/>
          <p:cNvSpPr>
            <a:spLocks noChangeArrowheads="1"/>
          </p:cNvSpPr>
          <p:nvPr/>
        </p:nvSpPr>
        <p:spPr bwMode="gray">
          <a:xfrm>
            <a:off x="687019" y="1517042"/>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Block</a:t>
            </a:r>
          </a:p>
        </p:txBody>
      </p:sp>
      <p:sp>
        <p:nvSpPr>
          <p:cNvPr id="14" name="BoxHeader"/>
          <p:cNvSpPr>
            <a:spLocks noChangeArrowheads="1"/>
          </p:cNvSpPr>
          <p:nvPr/>
        </p:nvSpPr>
        <p:spPr bwMode="gray">
          <a:xfrm>
            <a:off x="2693213" y="1517042"/>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Section</a:t>
            </a:r>
          </a:p>
        </p:txBody>
      </p:sp>
      <p:sp>
        <p:nvSpPr>
          <p:cNvPr id="15" name="BoxHeader"/>
          <p:cNvSpPr>
            <a:spLocks noChangeArrowheads="1"/>
          </p:cNvSpPr>
          <p:nvPr/>
        </p:nvSpPr>
        <p:spPr bwMode="gray">
          <a:xfrm>
            <a:off x="4699407" y="1517042"/>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Stack</a:t>
            </a:r>
          </a:p>
        </p:txBody>
      </p:sp>
      <p:pic>
        <p:nvPicPr>
          <p:cNvPr id="7175"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1999456"/>
            <a:ext cx="975782" cy="8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06416" y="4505399"/>
            <a:ext cx="1530587" cy="97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BoxHeader"/>
          <p:cNvSpPr>
            <a:spLocks noChangeArrowheads="1"/>
          </p:cNvSpPr>
          <p:nvPr/>
        </p:nvSpPr>
        <p:spPr bwMode="gray">
          <a:xfrm>
            <a:off x="6882498" y="2985986"/>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Slot</a:t>
            </a:r>
          </a:p>
        </p:txBody>
      </p:sp>
      <p:sp>
        <p:nvSpPr>
          <p:cNvPr id="21" name="BoxHeader"/>
          <p:cNvSpPr>
            <a:spLocks noChangeArrowheads="1"/>
          </p:cNvSpPr>
          <p:nvPr/>
        </p:nvSpPr>
        <p:spPr bwMode="gray">
          <a:xfrm>
            <a:off x="6705600" y="1517042"/>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Slot</a:t>
            </a:r>
          </a:p>
        </p:txBody>
      </p:sp>
      <p:pic>
        <p:nvPicPr>
          <p:cNvPr id="7189"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5699" y="1963811"/>
            <a:ext cx="1141888" cy="85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BoxHeader"/>
          <p:cNvSpPr>
            <a:spLocks noChangeArrowheads="1"/>
          </p:cNvSpPr>
          <p:nvPr/>
        </p:nvSpPr>
        <p:spPr bwMode="gray">
          <a:xfrm>
            <a:off x="687018" y="3774635"/>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Tier</a:t>
            </a:r>
          </a:p>
        </p:txBody>
      </p:sp>
      <p:sp>
        <p:nvSpPr>
          <p:cNvPr id="24" name="BoxHeader"/>
          <p:cNvSpPr>
            <a:spLocks noChangeArrowheads="1"/>
          </p:cNvSpPr>
          <p:nvPr/>
        </p:nvSpPr>
        <p:spPr bwMode="gray">
          <a:xfrm>
            <a:off x="2693212" y="3774635"/>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Row</a:t>
            </a:r>
          </a:p>
        </p:txBody>
      </p:sp>
      <p:sp>
        <p:nvSpPr>
          <p:cNvPr id="25" name="BoxHeader"/>
          <p:cNvSpPr>
            <a:spLocks noChangeArrowheads="1"/>
          </p:cNvSpPr>
          <p:nvPr/>
        </p:nvSpPr>
        <p:spPr bwMode="gray">
          <a:xfrm>
            <a:off x="4699406" y="3774635"/>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Range</a:t>
            </a:r>
          </a:p>
        </p:txBody>
      </p:sp>
      <p:sp>
        <p:nvSpPr>
          <p:cNvPr id="26" name="BoxHeader"/>
          <p:cNvSpPr>
            <a:spLocks noChangeArrowheads="1"/>
          </p:cNvSpPr>
          <p:nvPr/>
        </p:nvSpPr>
        <p:spPr bwMode="gray">
          <a:xfrm>
            <a:off x="6705599" y="3774635"/>
            <a:ext cx="1598981" cy="304800"/>
          </a:xfrm>
          <a:prstGeom prst="rect">
            <a:avLst/>
          </a:prstGeom>
          <a:solidFill>
            <a:srgbClr val="776F65"/>
          </a:solidFill>
          <a:ln w="9525" algn="ctr">
            <a:solidFill>
              <a:srgbClr val="776F65"/>
            </a:solidFill>
            <a:miter lim="800000"/>
            <a:headEnd type="none" w="lg" len="lg"/>
            <a:tailEnd type="none" w="lg" len="lg"/>
          </a:ln>
        </p:spPr>
        <p:txBody>
          <a:bodyPr tIns="91440" bIns="91440" anchor="ctr"/>
          <a:lstStyle/>
          <a:p>
            <a:pPr algn="ctr"/>
            <a:r>
              <a:rPr lang="en-US" sz="1400" b="1" dirty="0">
                <a:solidFill>
                  <a:srgbClr val="FFFFFF"/>
                </a:solidFill>
              </a:rPr>
              <a:t>Ground slot</a:t>
            </a:r>
          </a:p>
        </p:txBody>
      </p:sp>
      <p:pic>
        <p:nvPicPr>
          <p:cNvPr id="7191"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8937" y="4610555"/>
            <a:ext cx="1442713" cy="72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BoxHeader"/>
          <p:cNvSpPr>
            <a:spLocks noChangeArrowheads="1"/>
          </p:cNvSpPr>
          <p:nvPr/>
        </p:nvSpPr>
        <p:spPr bwMode="gray">
          <a:xfrm>
            <a:off x="4857515" y="2982009"/>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Stack, Pile</a:t>
            </a:r>
          </a:p>
        </p:txBody>
      </p:sp>
      <p:sp>
        <p:nvSpPr>
          <p:cNvPr id="29" name="BoxHeader"/>
          <p:cNvSpPr>
            <a:spLocks noChangeArrowheads="1"/>
          </p:cNvSpPr>
          <p:nvPr/>
        </p:nvSpPr>
        <p:spPr bwMode="gray">
          <a:xfrm>
            <a:off x="2625678" y="2976031"/>
            <a:ext cx="1734050" cy="201159"/>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Section, Bay, Yard Row</a:t>
            </a:r>
          </a:p>
        </p:txBody>
      </p:sp>
      <p:sp>
        <p:nvSpPr>
          <p:cNvPr id="30" name="BoxHeader"/>
          <p:cNvSpPr>
            <a:spLocks noChangeArrowheads="1"/>
          </p:cNvSpPr>
          <p:nvPr/>
        </p:nvSpPr>
        <p:spPr bwMode="gray">
          <a:xfrm>
            <a:off x="838200" y="2976708"/>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Block</a:t>
            </a:r>
          </a:p>
        </p:txBody>
      </p:sp>
      <p:sp>
        <p:nvSpPr>
          <p:cNvPr id="31" name="BoxHeader"/>
          <p:cNvSpPr>
            <a:spLocks noChangeArrowheads="1"/>
          </p:cNvSpPr>
          <p:nvPr/>
        </p:nvSpPr>
        <p:spPr bwMode="gray">
          <a:xfrm>
            <a:off x="826932" y="5593230"/>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Tier</a:t>
            </a:r>
          </a:p>
        </p:txBody>
      </p:sp>
      <p:sp>
        <p:nvSpPr>
          <p:cNvPr id="33" name="BoxHeader"/>
          <p:cNvSpPr>
            <a:spLocks noChangeArrowheads="1"/>
          </p:cNvSpPr>
          <p:nvPr/>
        </p:nvSpPr>
        <p:spPr bwMode="gray">
          <a:xfrm>
            <a:off x="6820717" y="5619320"/>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Yard Stack</a:t>
            </a:r>
          </a:p>
        </p:txBody>
      </p:sp>
      <p:sp>
        <p:nvSpPr>
          <p:cNvPr id="27" name="BoxHeader"/>
          <p:cNvSpPr>
            <a:spLocks noChangeArrowheads="1"/>
          </p:cNvSpPr>
          <p:nvPr/>
        </p:nvSpPr>
        <p:spPr bwMode="gray">
          <a:xfrm>
            <a:off x="2833126" y="5619320"/>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Column?</a:t>
            </a:r>
          </a:p>
        </p:txBody>
      </p:sp>
      <p:sp>
        <p:nvSpPr>
          <p:cNvPr id="32" name="BoxHeader"/>
          <p:cNvSpPr>
            <a:spLocks noChangeArrowheads="1"/>
          </p:cNvSpPr>
          <p:nvPr/>
        </p:nvSpPr>
        <p:spPr bwMode="gray">
          <a:xfrm>
            <a:off x="4812133" y="5619320"/>
            <a:ext cx="1319152" cy="201161"/>
          </a:xfrm>
          <a:prstGeom prst="rect">
            <a:avLst/>
          </a:prstGeom>
          <a:solidFill>
            <a:schemeClr val="bg1">
              <a:lumMod val="95000"/>
            </a:schemeClr>
          </a:solidFill>
          <a:ln w="9525" algn="ctr">
            <a:solidFill>
              <a:srgbClr val="776F65"/>
            </a:solidFill>
            <a:miter lim="800000"/>
            <a:headEnd type="none" w="lg" len="lg"/>
            <a:tailEnd type="none" w="lg" len="lg"/>
          </a:ln>
        </p:spPr>
        <p:txBody>
          <a:bodyPr tIns="91440" bIns="91440" anchor="ctr"/>
          <a:lstStyle/>
          <a:p>
            <a:pPr algn="ctr"/>
            <a:r>
              <a:rPr lang="en-US" sz="900" b="1" dirty="0"/>
              <a:t>Range</a:t>
            </a:r>
          </a:p>
        </p:txBody>
      </p:sp>
    </p:spTree>
    <p:extLst>
      <p:ext uri="{BB962C8B-B14F-4D97-AF65-F5344CB8AC3E}">
        <p14:creationId xmlns:p14="http://schemas.microsoft.com/office/powerpoint/2010/main" val="246202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P spid="21" grpId="0" animBg="1"/>
      <p:bldP spid="23" grpId="0" animBg="1"/>
      <p:bldP spid="24" grpId="0" animBg="1"/>
      <p:bldP spid="25" grpId="0" animBg="1"/>
      <p:bldP spid="26" grpId="0" animBg="1"/>
      <p:bldP spid="28" grpId="0" animBg="1"/>
      <p:bldP spid="29" grpId="0" animBg="1"/>
      <p:bldP spid="30" grpId="0" animBg="1"/>
      <p:bldP spid="31" grpId="0" animBg="1"/>
      <p:bldP spid="33" grpId="0" animBg="1"/>
      <p:bldP spid="27"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914400"/>
          </a:xfrm>
        </p:spPr>
        <p:txBody>
          <a:bodyPr>
            <a:normAutofit/>
          </a:bodyPr>
          <a:lstStyle/>
          <a:p>
            <a:pPr algn="l"/>
            <a:r>
              <a:rPr lang="en-US" sz="3200" dirty="0"/>
              <a:t>1 Record = numerous fields </a:t>
            </a:r>
          </a:p>
        </p:txBody>
      </p:sp>
      <p:sp>
        <p:nvSpPr>
          <p:cNvPr id="3" name="Subtitle 2"/>
          <p:cNvSpPr>
            <a:spLocks noGrp="1"/>
          </p:cNvSpPr>
          <p:nvPr>
            <p:ph idx="1"/>
          </p:nvPr>
        </p:nvSpPr>
        <p:spPr>
          <a:xfrm>
            <a:off x="685800" y="1497103"/>
            <a:ext cx="7772400" cy="4800600"/>
          </a:xfrm>
        </p:spPr>
        <p:txBody>
          <a:bodyPr>
            <a:normAutofit/>
          </a:bodyPr>
          <a:lstStyle/>
          <a:p>
            <a:pPr marL="457200" indent="-457200" algn="just">
              <a:buFont typeface="Arial"/>
              <a:buChar char="•"/>
            </a:pPr>
            <a:endParaRPr lang="en-US" sz="2400" dirty="0"/>
          </a:p>
          <a:p>
            <a:pPr marL="457200" indent="-457200" algn="l">
              <a:buFont typeface="Arial"/>
              <a:buChar char="•"/>
            </a:pPr>
            <a:endParaRPr lang="en-US" sz="2400" dirty="0"/>
          </a:p>
        </p:txBody>
      </p:sp>
      <p:pic>
        <p:nvPicPr>
          <p:cNvPr id="4" name="Picture 3"/>
          <p:cNvPicPr>
            <a:picLocks noChangeAspect="1"/>
          </p:cNvPicPr>
          <p:nvPr/>
        </p:nvPicPr>
        <p:blipFill>
          <a:blip r:embed="rId2"/>
          <a:stretch>
            <a:fillRect/>
          </a:stretch>
        </p:blipFill>
        <p:spPr>
          <a:xfrm>
            <a:off x="0" y="914401"/>
            <a:ext cx="9144000" cy="5943600"/>
          </a:xfrm>
          <a:prstGeom prst="rect">
            <a:avLst/>
          </a:prstGeom>
        </p:spPr>
      </p:pic>
    </p:spTree>
    <p:extLst>
      <p:ext uri="{BB962C8B-B14F-4D97-AF65-F5344CB8AC3E}">
        <p14:creationId xmlns:p14="http://schemas.microsoft.com/office/powerpoint/2010/main" val="416244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COesEf95EGHwgsc8WVeX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ifgsGCNwUK6QBjWUPjX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APM Terminals">
      <a:dk1>
        <a:sysClr val="windowText" lastClr="000000"/>
      </a:dk1>
      <a:lt1>
        <a:sysClr val="window" lastClr="FFFFFF"/>
      </a:lt1>
      <a:dk2>
        <a:srgbClr val="004165"/>
      </a:dk2>
      <a:lt2>
        <a:srgbClr val="FFFFFF"/>
      </a:lt2>
      <a:accent1>
        <a:srgbClr val="3CB6CE"/>
      </a:accent1>
      <a:accent2>
        <a:srgbClr val="004165"/>
      </a:accent2>
      <a:accent3>
        <a:srgbClr val="FF6319"/>
      </a:accent3>
      <a:accent4>
        <a:srgbClr val="EEAF30"/>
      </a:accent4>
      <a:accent5>
        <a:srgbClr val="776F65"/>
      </a:accent5>
      <a:accent6>
        <a:srgbClr val="CBC7BF"/>
      </a:accent6>
      <a:hlink>
        <a:srgbClr val="3CB6CE"/>
      </a:hlink>
      <a:folHlink>
        <a:srgbClr val="3CB6CE"/>
      </a:folHlink>
    </a:clrScheme>
    <a:fontScheme name="APM Terminal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DDAD5"/>
        </a:solidFill>
        <a:ln>
          <a:solidFill>
            <a:srgbClr val="DDDAD5"/>
          </a:solidFill>
        </a:ln>
        <a:effectLst/>
      </a:spPr>
      <a:bodyPr lIns="0" tIns="0" rIns="0" bIns="0" rtlCol="0" anchor="ctr"/>
      <a:lstStyle>
        <a:defPPr algn="ctr">
          <a:defRPr sz="120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9525">
          <a:solidFill>
            <a:srgbClr val="80808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2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0A8298EB3DB547B3C087ADE66E56F7" ma:contentTypeVersion="10" ma:contentTypeDescription="Create a new document." ma:contentTypeScope="" ma:versionID="17aecbdffc4a2dc6e57108e27099d642">
  <xsd:schema xmlns:xsd="http://www.w3.org/2001/XMLSchema" xmlns:xs="http://www.w3.org/2001/XMLSchema" xmlns:p="http://schemas.microsoft.com/office/2006/metadata/properties" xmlns:ns3="3afd7461-e875-4adf-8ea2-e90d7326153b" xmlns:ns4="8b7b8ffe-f0dc-49f7-a59c-29cdb72869f8" targetNamespace="http://schemas.microsoft.com/office/2006/metadata/properties" ma:root="true" ma:fieldsID="3e98a1021c5900728dc6cdb48f95a70b" ns3:_="" ns4:_="">
    <xsd:import namespace="3afd7461-e875-4adf-8ea2-e90d7326153b"/>
    <xsd:import namespace="8b7b8ffe-f0dc-49f7-a59c-29cdb72869f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d7461-e875-4adf-8ea2-e90d7326153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7b8ffe-f0dc-49f7-a59c-29cdb72869f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D28BF2-A69C-494A-BE2E-370F851714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fd7461-e875-4adf-8ea2-e90d7326153b"/>
    <ds:schemaRef ds:uri="8b7b8ffe-f0dc-49f7-a59c-29cdb72869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3E1727-EB95-4CF4-8B80-A08F38D0E157}">
  <ds:schemaRefs>
    <ds:schemaRef ds:uri="http://schemas.microsoft.com/sharepoint/v3/contenttype/forms"/>
  </ds:schemaRefs>
</ds:datastoreItem>
</file>

<file path=customXml/itemProps3.xml><?xml version="1.0" encoding="utf-8"?>
<ds:datastoreItem xmlns:ds="http://schemas.openxmlformats.org/officeDocument/2006/customXml" ds:itemID="{F5E3A137-DB4C-4BD9-84B4-159122C17C95}">
  <ds:schemaRefs>
    <ds:schemaRef ds:uri="http://purl.org/dc/elements/1.1/"/>
    <ds:schemaRef ds:uri="http://purl.org/dc/dcmitype/"/>
    <ds:schemaRef ds:uri="http://purl.org/dc/terms/"/>
    <ds:schemaRef ds:uri="http://schemas.microsoft.com/office/2006/documentManagement/types"/>
    <ds:schemaRef ds:uri="http://www.w3.org/XML/1998/namespace"/>
    <ds:schemaRef ds:uri="http://schemas.microsoft.com/office/infopath/2007/PartnerControls"/>
    <ds:schemaRef ds:uri="3afd7461-e875-4adf-8ea2-e90d7326153b"/>
    <ds:schemaRef ds:uri="http://schemas.openxmlformats.org/package/2006/metadata/core-properties"/>
    <ds:schemaRef ds:uri="8b7b8ffe-f0dc-49f7-a59c-29cdb72869f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9441</TotalTime>
  <Words>258</Words>
  <Application>Microsoft Office PowerPoint</Application>
  <PresentationFormat>On-screen Show (4:3)</PresentationFormat>
  <Paragraphs>67</Paragraphs>
  <Slides>17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Symbol</vt:lpstr>
      <vt:lpstr>Verdana</vt:lpstr>
      <vt:lpstr>Wingdings</vt:lpstr>
      <vt:lpstr>blank</vt:lpstr>
      <vt:lpstr>think-cell Slide</vt:lpstr>
      <vt:lpstr>Optimizing through Data</vt:lpstr>
      <vt:lpstr>PowerPoint Presentation</vt:lpstr>
      <vt:lpstr>PowerPoint Presentation</vt:lpstr>
      <vt:lpstr>PowerPoint Presentation</vt:lpstr>
      <vt:lpstr>Planning Overview</vt:lpstr>
      <vt:lpstr>PowerPoint Presentation</vt:lpstr>
      <vt:lpstr>Terminal Challenges?</vt:lpstr>
      <vt:lpstr>Everything is different and everything is the same</vt:lpstr>
      <vt:lpstr>1 Record = numerous fields </vt:lpstr>
      <vt:lpstr>The largest port complex still relys on paper products to share information.  With this initiative of this project we have begun to put the power of information into the hands of the operators.</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MPS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D P</dc:creator>
  <cp:lastModifiedBy>Cody Stegall</cp:lastModifiedBy>
  <cp:revision>204</cp:revision>
  <dcterms:created xsi:type="dcterms:W3CDTF">2015-06-25T06:10:05Z</dcterms:created>
  <dcterms:modified xsi:type="dcterms:W3CDTF">2020-08-22T13:28:21Z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0x010100C50A8298EB3DB547B3C087ADE66E56F7</vt:lpwstr>
  </property>
  <property fmtid="{D5CDD505-2E9C-101B-9397-08002B2CF9AE}" pid="3" name="MSIP_Label_71bba39d-4745-4e9d-97db-0c1927b54242_Enabled">
    <vt:lpwstr>true</vt:lpwstr>
  </property>
  <property fmtid="{D5CDD505-2E9C-101B-9397-08002B2CF9AE}" pid="4" name="MSIP_Label_71bba39d-4745-4e9d-97db-0c1927b54242_SetDate">
    <vt:lpwstr>2020-08-22T13:28:21Z</vt:lpwstr>
  </property>
  <property fmtid="{D5CDD505-2E9C-101B-9397-08002B2CF9AE}" pid="5" name="MSIP_Label_71bba39d-4745-4e9d-97db-0c1927b54242_Method">
    <vt:lpwstr>Privileged</vt:lpwstr>
  </property>
  <property fmtid="{D5CDD505-2E9C-101B-9397-08002B2CF9AE}" pid="6" name="MSIP_Label_71bba39d-4745-4e9d-97db-0c1927b54242_Name">
    <vt:lpwstr>Internal</vt:lpwstr>
  </property>
  <property fmtid="{D5CDD505-2E9C-101B-9397-08002B2CF9AE}" pid="7" name="MSIP_Label_71bba39d-4745-4e9d-97db-0c1927b54242_SiteId">
    <vt:lpwstr>05d75c05-fa1a-42e7-9cf1-eb416c396f2d</vt:lpwstr>
  </property>
  <property fmtid="{D5CDD505-2E9C-101B-9397-08002B2CF9AE}" pid="8" name="MSIP_Label_71bba39d-4745-4e9d-97db-0c1927b54242_ActionId">
    <vt:lpwstr/>
  </property>
  <property fmtid="{D5CDD505-2E9C-101B-9397-08002B2CF9AE}" pid="9" name="MSIP_Label_71bba39d-4745-4e9d-97db-0c1927b54242_ContentBits">
    <vt:lpwstr>2</vt:lpwstr>
  </property>
</Properties>
</file>